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414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8E96F0B-E4DD-468E-9249-1D7ACBD1A7C2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137A523C-D6C7-4C06-9FF7-D0C309EBDEA2}">
      <dgm:prSet phldrT="[Text]" custT="1"/>
      <dgm:spPr/>
      <dgm:t>
        <a:bodyPr/>
        <a:lstStyle/>
        <a:p>
          <a:r>
            <a:rPr lang="en-CA" sz="3600" b="1" dirty="0"/>
            <a:t>Rational: </a:t>
          </a:r>
          <a:r>
            <a:rPr lang="en-CA" sz="3600" dirty="0"/>
            <a:t>As we anticipate the arrival of increased numbers of patients each day, we will be asking </a:t>
          </a:r>
          <a:r>
            <a:rPr lang="en-CA" sz="3600" b="1" i="1" u="sng" dirty="0"/>
            <a:t>Essential Visitors </a:t>
          </a:r>
          <a:r>
            <a:rPr lang="en-CA" sz="3600" dirty="0"/>
            <a:t>and </a:t>
          </a:r>
          <a:r>
            <a:rPr lang="en-CA" sz="3600" b="1" i="1" u="sng" dirty="0"/>
            <a:t>Patients</a:t>
          </a:r>
          <a:r>
            <a:rPr lang="en-CA" sz="3600" dirty="0"/>
            <a:t> who are 6 years and over to wear a mask because of the challenges of maintaining physical distancing. </a:t>
          </a:r>
          <a:endParaRPr lang="en-US" sz="3600" dirty="0"/>
        </a:p>
      </dgm:t>
    </dgm:pt>
    <dgm:pt modelId="{4B0DB083-CB3F-482B-93F0-D27BEF96DA0B}" type="parTrans" cxnId="{6D53DAED-3BC2-40E4-B40E-A9DCBFDDBEAC}">
      <dgm:prSet/>
      <dgm:spPr/>
      <dgm:t>
        <a:bodyPr/>
        <a:lstStyle/>
        <a:p>
          <a:endParaRPr lang="en-US"/>
        </a:p>
      </dgm:t>
    </dgm:pt>
    <dgm:pt modelId="{2D903D08-7730-4D6C-9376-30D84A8AD86A}" type="sibTrans" cxnId="{6D53DAED-3BC2-40E4-B40E-A9DCBFDDBEAC}">
      <dgm:prSet/>
      <dgm:spPr/>
      <dgm:t>
        <a:bodyPr/>
        <a:lstStyle/>
        <a:p>
          <a:endParaRPr lang="en-US"/>
        </a:p>
      </dgm:t>
    </dgm:pt>
    <dgm:pt modelId="{EF673D79-1AAF-456C-B17C-819B72C7331E}">
      <dgm:prSet/>
      <dgm:spPr/>
      <dgm:t>
        <a:bodyPr/>
        <a:lstStyle/>
        <a:p>
          <a:r>
            <a:rPr lang="en-CA" b="1" dirty="0"/>
            <a:t>Background: </a:t>
          </a:r>
          <a:r>
            <a:rPr lang="en-CA" dirty="0"/>
            <a:t>Physical distancing (2 meters) is an important strategy to prevent the spread of COVID-19 from person to person. When physical distancing is not possible, people wearing masks can help to </a:t>
          </a:r>
          <a:r>
            <a:rPr lang="en-CA" b="1" u="sng" dirty="0"/>
            <a:t>protect others </a:t>
          </a:r>
          <a:r>
            <a:rPr lang="en-CA" dirty="0"/>
            <a:t>around them by limiting the spread of their own droplets (coughing, sneezing, speaking) as well as </a:t>
          </a:r>
          <a:r>
            <a:rPr lang="en-CA" b="1" u="sng" dirty="0"/>
            <a:t>protect</a:t>
          </a:r>
          <a:r>
            <a:rPr lang="en-CA" u="sng" dirty="0"/>
            <a:t> </a:t>
          </a:r>
          <a:r>
            <a:rPr lang="en-CA" b="1" u="sng" dirty="0"/>
            <a:t>themselves</a:t>
          </a:r>
          <a:r>
            <a:rPr lang="en-CA" b="1" dirty="0"/>
            <a:t> </a:t>
          </a:r>
          <a:r>
            <a:rPr lang="en-CA" dirty="0"/>
            <a:t>by reducing the chance of inhaling viral droplets from others who are within 2 meters. </a:t>
          </a:r>
        </a:p>
      </dgm:t>
    </dgm:pt>
    <dgm:pt modelId="{8BD3086B-262D-4C0F-9DD2-E1B38E476548}" type="parTrans" cxnId="{788DFCEA-390F-4E9C-8249-EC9E44A62204}">
      <dgm:prSet/>
      <dgm:spPr/>
      <dgm:t>
        <a:bodyPr/>
        <a:lstStyle/>
        <a:p>
          <a:endParaRPr lang="en-US"/>
        </a:p>
      </dgm:t>
    </dgm:pt>
    <dgm:pt modelId="{A6E8343A-9C3F-4808-ADFD-7D8A7F3F8F66}" type="sibTrans" cxnId="{788DFCEA-390F-4E9C-8249-EC9E44A62204}">
      <dgm:prSet/>
      <dgm:spPr/>
      <dgm:t>
        <a:bodyPr/>
        <a:lstStyle/>
        <a:p>
          <a:endParaRPr lang="en-US"/>
        </a:p>
      </dgm:t>
    </dgm:pt>
    <dgm:pt modelId="{6F7B7823-0A6E-4879-8F0E-66F7DCD413CB}" type="pres">
      <dgm:prSet presAssocID="{28E96F0B-E4DD-468E-9249-1D7ACBD1A7C2}" presName="linear" presStyleCnt="0">
        <dgm:presLayoutVars>
          <dgm:animLvl val="lvl"/>
          <dgm:resizeHandles val="exact"/>
        </dgm:presLayoutVars>
      </dgm:prSet>
      <dgm:spPr/>
    </dgm:pt>
    <dgm:pt modelId="{E49A3BFE-9B4D-4036-AB18-F9927B39B440}" type="pres">
      <dgm:prSet presAssocID="{137A523C-D6C7-4C06-9FF7-D0C309EBDEA2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101BF24A-A420-4CB4-86A1-5DB85CD63813}" type="pres">
      <dgm:prSet presAssocID="{2D903D08-7730-4D6C-9376-30D84A8AD86A}" presName="spacer" presStyleCnt="0"/>
      <dgm:spPr/>
    </dgm:pt>
    <dgm:pt modelId="{DDBAC4FD-0972-4D0E-A872-D5FCB7C752CE}" type="pres">
      <dgm:prSet presAssocID="{EF673D79-1AAF-456C-B17C-819B72C7331E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F92E2EA3-DE17-4B98-A55E-975BA1FBE01C}" type="presOf" srcId="{137A523C-D6C7-4C06-9FF7-D0C309EBDEA2}" destId="{E49A3BFE-9B4D-4036-AB18-F9927B39B440}" srcOrd="0" destOrd="0" presId="urn:microsoft.com/office/officeart/2005/8/layout/vList2"/>
    <dgm:cxn modelId="{3DD38DAE-7F11-4E2F-AC7C-17490BA0B373}" type="presOf" srcId="{28E96F0B-E4DD-468E-9249-1D7ACBD1A7C2}" destId="{6F7B7823-0A6E-4879-8F0E-66F7DCD413CB}" srcOrd="0" destOrd="0" presId="urn:microsoft.com/office/officeart/2005/8/layout/vList2"/>
    <dgm:cxn modelId="{F4EA53C3-0DE1-4825-9F53-BE6CA488D943}" type="presOf" srcId="{EF673D79-1AAF-456C-B17C-819B72C7331E}" destId="{DDBAC4FD-0972-4D0E-A872-D5FCB7C752CE}" srcOrd="0" destOrd="0" presId="urn:microsoft.com/office/officeart/2005/8/layout/vList2"/>
    <dgm:cxn modelId="{788DFCEA-390F-4E9C-8249-EC9E44A62204}" srcId="{28E96F0B-E4DD-468E-9249-1D7ACBD1A7C2}" destId="{EF673D79-1AAF-456C-B17C-819B72C7331E}" srcOrd="1" destOrd="0" parTransId="{8BD3086B-262D-4C0F-9DD2-E1B38E476548}" sibTransId="{A6E8343A-9C3F-4808-ADFD-7D8A7F3F8F66}"/>
    <dgm:cxn modelId="{6D53DAED-3BC2-40E4-B40E-A9DCBFDDBEAC}" srcId="{28E96F0B-E4DD-468E-9249-1D7ACBD1A7C2}" destId="{137A523C-D6C7-4C06-9FF7-D0C309EBDEA2}" srcOrd="0" destOrd="0" parTransId="{4B0DB083-CB3F-482B-93F0-D27BEF96DA0B}" sibTransId="{2D903D08-7730-4D6C-9376-30D84A8AD86A}"/>
    <dgm:cxn modelId="{79A7ABE3-C24C-45BD-8AC9-9F469D22A7A2}" type="presParOf" srcId="{6F7B7823-0A6E-4879-8F0E-66F7DCD413CB}" destId="{E49A3BFE-9B4D-4036-AB18-F9927B39B440}" srcOrd="0" destOrd="0" presId="urn:microsoft.com/office/officeart/2005/8/layout/vList2"/>
    <dgm:cxn modelId="{2C1818BA-6F03-4F16-8CD4-E5F87157EDB3}" type="presParOf" srcId="{6F7B7823-0A6E-4879-8F0E-66F7DCD413CB}" destId="{101BF24A-A420-4CB4-86A1-5DB85CD63813}" srcOrd="1" destOrd="0" presId="urn:microsoft.com/office/officeart/2005/8/layout/vList2"/>
    <dgm:cxn modelId="{C011CA1B-1717-45FE-8DA8-E0A84D665E63}" type="presParOf" srcId="{6F7B7823-0A6E-4879-8F0E-66F7DCD413CB}" destId="{DDBAC4FD-0972-4D0E-A872-D5FCB7C752CE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D506116-94B8-4B20-9F8A-94069EDF69A5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64CAFBA5-CB5F-4064-81A0-9C498808A9CF}">
      <dgm:prSet phldrT="[Text]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en-CA" b="1" dirty="0"/>
            <a:t>1. Masks should be worn by:</a:t>
          </a:r>
          <a:endParaRPr lang="en-US" dirty="0"/>
        </a:p>
      </dgm:t>
    </dgm:pt>
    <dgm:pt modelId="{84EA96EC-941F-4954-9226-8BDD381B46D5}" type="parTrans" cxnId="{7F30D193-DA4C-4EAB-A0A2-EB971A977709}">
      <dgm:prSet/>
      <dgm:spPr/>
      <dgm:t>
        <a:bodyPr/>
        <a:lstStyle/>
        <a:p>
          <a:endParaRPr lang="en-US"/>
        </a:p>
      </dgm:t>
    </dgm:pt>
    <dgm:pt modelId="{13F8B9BB-48F8-4841-9CB5-4BDF52AB90B5}" type="sibTrans" cxnId="{7F30D193-DA4C-4EAB-A0A2-EB971A977709}">
      <dgm:prSet/>
      <dgm:spPr/>
      <dgm:t>
        <a:bodyPr/>
        <a:lstStyle/>
        <a:p>
          <a:endParaRPr lang="en-US"/>
        </a:p>
      </dgm:t>
    </dgm:pt>
    <dgm:pt modelId="{A604613D-F551-4D1A-8FE7-630075D37AEA}">
      <dgm:prSet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en-CA" b="1" dirty="0">
              <a:solidFill>
                <a:schemeClr val="bg1"/>
              </a:solidFill>
            </a:rPr>
            <a:t>Inpatients, </a:t>
          </a:r>
          <a:r>
            <a:rPr lang="en-CA" b="1" u="sng" dirty="0">
              <a:solidFill>
                <a:schemeClr val="bg1"/>
              </a:solidFill>
            </a:rPr>
            <a:t>outside</a:t>
          </a:r>
          <a:r>
            <a:rPr lang="en-CA" b="1" u="none" dirty="0">
              <a:solidFill>
                <a:schemeClr val="bg1"/>
              </a:solidFill>
            </a:rPr>
            <a:t> their assigned room/bed space</a:t>
          </a:r>
          <a:r>
            <a:rPr lang="en-CA" b="1" dirty="0">
              <a:solidFill>
                <a:schemeClr val="bg1"/>
              </a:solidFill>
            </a:rPr>
            <a:t>. </a:t>
          </a:r>
          <a:r>
            <a:rPr lang="en-CA" b="1" u="sng" dirty="0">
              <a:solidFill>
                <a:schemeClr val="bg1"/>
              </a:solidFill>
            </a:rPr>
            <a:t>No mask is required in their assigned </a:t>
          </a:r>
          <a:r>
            <a:rPr lang="en-CA" b="1" dirty="0">
              <a:solidFill>
                <a:schemeClr val="bg1"/>
              </a:solidFill>
            </a:rPr>
            <a:t>space.</a:t>
          </a:r>
        </a:p>
      </dgm:t>
    </dgm:pt>
    <dgm:pt modelId="{F17FA00F-3137-4917-BA9E-5C50A5331056}" type="parTrans" cxnId="{61988B1A-6D0D-480A-A9E4-A60A3279F1B8}">
      <dgm:prSet/>
      <dgm:spPr/>
      <dgm:t>
        <a:bodyPr/>
        <a:lstStyle/>
        <a:p>
          <a:endParaRPr lang="en-US"/>
        </a:p>
      </dgm:t>
    </dgm:pt>
    <dgm:pt modelId="{4C6DDDA2-6345-4397-A889-FB969F66619A}" type="sibTrans" cxnId="{61988B1A-6D0D-480A-A9E4-A60A3279F1B8}">
      <dgm:prSet/>
      <dgm:spPr/>
      <dgm:t>
        <a:bodyPr/>
        <a:lstStyle/>
        <a:p>
          <a:endParaRPr lang="en-US"/>
        </a:p>
      </dgm:t>
    </dgm:pt>
    <dgm:pt modelId="{3CB7E857-133E-457F-8066-895A328569B6}">
      <dgm:prSet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en-CA" b="1" dirty="0">
              <a:solidFill>
                <a:schemeClr val="bg1"/>
              </a:solidFill>
            </a:rPr>
            <a:t>ED/Ambulatory patients, anywhere in the hospital, including in assigned treatment rooms</a:t>
          </a:r>
        </a:p>
      </dgm:t>
    </dgm:pt>
    <dgm:pt modelId="{7C9439F6-0CAB-4C5A-A8A1-3FA783D5C584}" type="parTrans" cxnId="{AEC66548-AA2B-49ED-A521-4A44826D1AF3}">
      <dgm:prSet/>
      <dgm:spPr/>
      <dgm:t>
        <a:bodyPr/>
        <a:lstStyle/>
        <a:p>
          <a:endParaRPr lang="en-US"/>
        </a:p>
      </dgm:t>
    </dgm:pt>
    <dgm:pt modelId="{65AC78F8-6400-49EE-885C-5C99021F994E}" type="sibTrans" cxnId="{AEC66548-AA2B-49ED-A521-4A44826D1AF3}">
      <dgm:prSet/>
      <dgm:spPr/>
      <dgm:t>
        <a:bodyPr/>
        <a:lstStyle/>
        <a:p>
          <a:endParaRPr lang="en-US"/>
        </a:p>
      </dgm:t>
    </dgm:pt>
    <dgm:pt modelId="{12526143-3723-4AAB-B379-38086A5A77F5}">
      <dgm:prSet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CA" b="1"/>
            <a:t>3. Be aware of the risks when patients wear masks, such as:</a:t>
          </a:r>
          <a:endParaRPr lang="en-CA" b="1" dirty="0"/>
        </a:p>
      </dgm:t>
    </dgm:pt>
    <dgm:pt modelId="{E16A4668-FDE7-496C-98FF-41937B795184}" type="parTrans" cxnId="{34A86C96-A568-47AA-9332-B307FF935650}">
      <dgm:prSet/>
      <dgm:spPr/>
      <dgm:t>
        <a:bodyPr/>
        <a:lstStyle/>
        <a:p>
          <a:endParaRPr lang="en-US"/>
        </a:p>
      </dgm:t>
    </dgm:pt>
    <dgm:pt modelId="{0E3EA26D-BB26-44C0-8D23-3766952D36D7}" type="sibTrans" cxnId="{34A86C96-A568-47AA-9332-B307FF935650}">
      <dgm:prSet/>
      <dgm:spPr/>
      <dgm:t>
        <a:bodyPr/>
        <a:lstStyle/>
        <a:p>
          <a:endParaRPr lang="en-US"/>
        </a:p>
      </dgm:t>
    </dgm:pt>
    <dgm:pt modelId="{9FC4DC99-3A9F-4F83-BD93-4C9E5F6AD9F0}">
      <dgm:prSet/>
      <dgm:spPr>
        <a:solidFill>
          <a:schemeClr val="accent2"/>
        </a:solidFill>
      </dgm:spPr>
      <dgm:t>
        <a:bodyPr/>
        <a:lstStyle/>
        <a:p>
          <a:r>
            <a:rPr lang="en-CA" dirty="0"/>
            <a:t>Visual identification of a patient will be impaired – use established patient identification strategies, e.g., correct patient ID band worn by patient</a:t>
          </a:r>
        </a:p>
      </dgm:t>
    </dgm:pt>
    <dgm:pt modelId="{EBBA8485-2657-420B-9EA8-A0935DC3273E}" type="parTrans" cxnId="{7FEAF37C-3816-4522-AD87-46BA171A7AB5}">
      <dgm:prSet/>
      <dgm:spPr/>
      <dgm:t>
        <a:bodyPr/>
        <a:lstStyle/>
        <a:p>
          <a:endParaRPr lang="en-US"/>
        </a:p>
      </dgm:t>
    </dgm:pt>
    <dgm:pt modelId="{20B5F4B7-9CC2-40A9-92F9-2782F88B1FC3}" type="sibTrans" cxnId="{7FEAF37C-3816-4522-AD87-46BA171A7AB5}">
      <dgm:prSet/>
      <dgm:spPr/>
      <dgm:t>
        <a:bodyPr/>
        <a:lstStyle/>
        <a:p>
          <a:endParaRPr lang="en-US"/>
        </a:p>
      </dgm:t>
    </dgm:pt>
    <dgm:pt modelId="{4CA35D1A-D1BB-43B5-8A01-BB23F2F0E8E9}">
      <dgm:prSet/>
      <dgm:spPr>
        <a:solidFill>
          <a:schemeClr val="accent2"/>
        </a:solidFill>
      </dgm:spPr>
      <dgm:t>
        <a:bodyPr/>
        <a:lstStyle/>
        <a:p>
          <a:r>
            <a:rPr lang="en-CA"/>
            <a:t>Potential for unrecognized physical/emotional distress, requiring removal</a:t>
          </a:r>
          <a:endParaRPr lang="en-CA" dirty="0"/>
        </a:p>
      </dgm:t>
    </dgm:pt>
    <dgm:pt modelId="{63F0D4A6-D87A-458C-A66C-F27DA7BC46C5}" type="parTrans" cxnId="{768B60C4-C2AD-425E-83C0-4A8975CF32CF}">
      <dgm:prSet/>
      <dgm:spPr/>
      <dgm:t>
        <a:bodyPr/>
        <a:lstStyle/>
        <a:p>
          <a:endParaRPr lang="en-US"/>
        </a:p>
      </dgm:t>
    </dgm:pt>
    <dgm:pt modelId="{02476253-3CB4-4D9E-BB74-A371381E67EE}" type="sibTrans" cxnId="{768B60C4-C2AD-425E-83C0-4A8975CF32CF}">
      <dgm:prSet/>
      <dgm:spPr/>
      <dgm:t>
        <a:bodyPr/>
        <a:lstStyle/>
        <a:p>
          <a:endParaRPr lang="en-US"/>
        </a:p>
      </dgm:t>
    </dgm:pt>
    <dgm:pt modelId="{D6C58ECF-3657-4B87-BB62-610F54611551}">
      <dgm:prSet/>
      <dgm:spPr>
        <a:solidFill>
          <a:schemeClr val="accent2"/>
        </a:solidFill>
      </dgm:spPr>
      <dgm:t>
        <a:bodyPr/>
        <a:lstStyle/>
        <a:p>
          <a:r>
            <a:rPr lang="en-CA" dirty="0"/>
            <a:t>Interference with clinical assessment of the patient</a:t>
          </a:r>
          <a:br>
            <a:rPr lang="en-CA" dirty="0"/>
          </a:br>
          <a:r>
            <a:rPr lang="en-CA" b="1" dirty="0"/>
            <a:t>Please note: Monitor safety of the patients e.g., respiratory distress, strangulation, anxiety. </a:t>
          </a:r>
          <a:endParaRPr lang="en-CA" dirty="0"/>
        </a:p>
      </dgm:t>
    </dgm:pt>
    <dgm:pt modelId="{066EB9B7-8447-4C23-8F5F-769D02D5F29E}" type="parTrans" cxnId="{9239670F-2271-4FCD-A8C2-AAFC86D44BE7}">
      <dgm:prSet/>
      <dgm:spPr/>
      <dgm:t>
        <a:bodyPr/>
        <a:lstStyle/>
        <a:p>
          <a:endParaRPr lang="en-US"/>
        </a:p>
      </dgm:t>
    </dgm:pt>
    <dgm:pt modelId="{998FD4ED-5A04-4DA4-B626-AC4D702D9BF3}" type="sibTrans" cxnId="{9239670F-2271-4FCD-A8C2-AAFC86D44BE7}">
      <dgm:prSet/>
      <dgm:spPr/>
      <dgm:t>
        <a:bodyPr/>
        <a:lstStyle/>
        <a:p>
          <a:endParaRPr lang="en-US"/>
        </a:p>
      </dgm:t>
    </dgm:pt>
    <dgm:pt modelId="{AA468000-5E70-4DA5-B70A-36EDA1511DFC}">
      <dgm:prSet/>
      <dgm:spPr>
        <a:solidFill>
          <a:srgbClr val="00B050"/>
        </a:solidFill>
      </dgm:spPr>
      <dgm:t>
        <a:bodyPr/>
        <a:lstStyle/>
        <a:p>
          <a:r>
            <a:rPr lang="en-CA" b="1" dirty="0"/>
            <a:t>4. Patients may wear their own masks, as long as they fit them effectively and do not place them at risk </a:t>
          </a:r>
          <a:r>
            <a:rPr lang="en-CA" b="1" u="sng" dirty="0"/>
            <a:t>OR </a:t>
          </a:r>
          <a:r>
            <a:rPr lang="en-CA" b="1" dirty="0"/>
            <a:t>they can receive a mask at entry screening</a:t>
          </a:r>
        </a:p>
      </dgm:t>
    </dgm:pt>
    <dgm:pt modelId="{9AAFBE34-A535-49EC-A104-B3E70CD5CA95}" type="parTrans" cxnId="{D2B09C2E-5339-42B4-B7A4-7E385674EAFC}">
      <dgm:prSet/>
      <dgm:spPr/>
      <dgm:t>
        <a:bodyPr/>
        <a:lstStyle/>
        <a:p>
          <a:endParaRPr lang="en-US"/>
        </a:p>
      </dgm:t>
    </dgm:pt>
    <dgm:pt modelId="{353FBA7D-0CA5-4CE0-9FCC-0C49E8E673CF}" type="sibTrans" cxnId="{D2B09C2E-5339-42B4-B7A4-7E385674EAFC}">
      <dgm:prSet/>
      <dgm:spPr/>
      <dgm:t>
        <a:bodyPr/>
        <a:lstStyle/>
        <a:p>
          <a:endParaRPr lang="en-US"/>
        </a:p>
      </dgm:t>
    </dgm:pt>
    <dgm:pt modelId="{A9DFFDDD-8966-45A2-B169-671A9CB25275}">
      <dgm:prSet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en-CA" b="1" dirty="0">
              <a:solidFill>
                <a:schemeClr val="bg1"/>
              </a:solidFill>
            </a:rPr>
            <a:t>Essential Visitors</a:t>
          </a:r>
        </a:p>
      </dgm:t>
    </dgm:pt>
    <dgm:pt modelId="{60BDFA67-744A-4F1F-88D6-50AA802F007B}" type="parTrans" cxnId="{3CB99C6B-33D8-4CB9-B607-37DD2DA07FD1}">
      <dgm:prSet/>
      <dgm:spPr/>
    </dgm:pt>
    <dgm:pt modelId="{43EA7C6E-15F9-4E45-A558-91AC3F420AF9}" type="sibTrans" cxnId="{3CB99C6B-33D8-4CB9-B607-37DD2DA07FD1}">
      <dgm:prSet/>
      <dgm:spPr/>
    </dgm:pt>
    <dgm:pt modelId="{BDE3918F-5F3B-4717-9C12-28F105DF986C}">
      <dgm:prSet/>
      <dgm:spPr>
        <a:solidFill>
          <a:schemeClr val="accent2"/>
        </a:solidFill>
      </dgm:spPr>
      <dgm:t>
        <a:bodyPr/>
        <a:lstStyle/>
        <a:p>
          <a:r>
            <a:rPr lang="en-CA" b="1" u="sng" dirty="0"/>
            <a:t>It is not safe to mask any child under 2 years of age</a:t>
          </a:r>
          <a:r>
            <a:rPr lang="en-CA" dirty="0"/>
            <a:t>. </a:t>
          </a:r>
        </a:p>
      </dgm:t>
    </dgm:pt>
    <dgm:pt modelId="{D64B0295-09EB-4539-B685-D21B6756FAFF}" type="sibTrans" cxnId="{8B7FD3B7-A2F6-4644-8B43-DE241CC115D2}">
      <dgm:prSet/>
      <dgm:spPr/>
      <dgm:t>
        <a:bodyPr/>
        <a:lstStyle/>
        <a:p>
          <a:endParaRPr lang="en-US"/>
        </a:p>
      </dgm:t>
    </dgm:pt>
    <dgm:pt modelId="{3D510E08-4285-4FE2-8A59-6DC76997EFA7}" type="parTrans" cxnId="{8B7FD3B7-A2F6-4644-8B43-DE241CC115D2}">
      <dgm:prSet/>
      <dgm:spPr/>
      <dgm:t>
        <a:bodyPr/>
        <a:lstStyle/>
        <a:p>
          <a:endParaRPr lang="en-US"/>
        </a:p>
      </dgm:t>
    </dgm:pt>
    <dgm:pt modelId="{70768A5D-D52B-40C5-8253-72D10F431874}" type="pres">
      <dgm:prSet presAssocID="{CD506116-94B8-4B20-9F8A-94069EDF69A5}" presName="linear" presStyleCnt="0">
        <dgm:presLayoutVars>
          <dgm:animLvl val="lvl"/>
          <dgm:resizeHandles val="exact"/>
        </dgm:presLayoutVars>
      </dgm:prSet>
      <dgm:spPr/>
    </dgm:pt>
    <dgm:pt modelId="{ECC84852-423A-42F7-B385-F69ECAE599AD}" type="pres">
      <dgm:prSet presAssocID="{64CAFBA5-CB5F-4064-81A0-9C498808A9CF}" presName="parentText" presStyleLbl="node1" presStyleIdx="0" presStyleCnt="3" custLinFactNeighborX="1023">
        <dgm:presLayoutVars>
          <dgm:chMax val="0"/>
          <dgm:bulletEnabled val="1"/>
        </dgm:presLayoutVars>
      </dgm:prSet>
      <dgm:spPr/>
    </dgm:pt>
    <dgm:pt modelId="{EE1D33BD-9DC3-4819-9E5B-E42FD7DA42D1}" type="pres">
      <dgm:prSet presAssocID="{64CAFBA5-CB5F-4064-81A0-9C498808A9CF}" presName="childText" presStyleLbl="revTx" presStyleIdx="0" presStyleCnt="2">
        <dgm:presLayoutVars>
          <dgm:bulletEnabled val="1"/>
        </dgm:presLayoutVars>
      </dgm:prSet>
      <dgm:spPr/>
    </dgm:pt>
    <dgm:pt modelId="{AB582341-5878-410F-8132-DE031303C361}" type="pres">
      <dgm:prSet presAssocID="{12526143-3723-4AAB-B379-38086A5A77F5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731B098D-D3AC-42A3-8707-4ABC14CE4DCF}" type="pres">
      <dgm:prSet presAssocID="{12526143-3723-4AAB-B379-38086A5A77F5}" presName="childText" presStyleLbl="revTx" presStyleIdx="1" presStyleCnt="2">
        <dgm:presLayoutVars>
          <dgm:bulletEnabled val="1"/>
        </dgm:presLayoutVars>
      </dgm:prSet>
      <dgm:spPr/>
    </dgm:pt>
    <dgm:pt modelId="{D8488EA4-12B6-4677-9197-A431523185AC}" type="pres">
      <dgm:prSet presAssocID="{AA468000-5E70-4DA5-B70A-36EDA1511DFC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9239670F-2271-4FCD-A8C2-AAFC86D44BE7}" srcId="{12526143-3723-4AAB-B379-38086A5A77F5}" destId="{D6C58ECF-3657-4B87-BB62-610F54611551}" srcOrd="2" destOrd="0" parTransId="{066EB9B7-8447-4C23-8F5F-769D02D5F29E}" sibTransId="{998FD4ED-5A04-4DA4-B626-AC4D702D9BF3}"/>
    <dgm:cxn modelId="{8A2F1E12-03E8-4B14-BAAD-1E5DAB614EF9}" type="presOf" srcId="{CD506116-94B8-4B20-9F8A-94069EDF69A5}" destId="{70768A5D-D52B-40C5-8253-72D10F431874}" srcOrd="0" destOrd="0" presId="urn:microsoft.com/office/officeart/2005/8/layout/vList2"/>
    <dgm:cxn modelId="{61988B1A-6D0D-480A-A9E4-A60A3279F1B8}" srcId="{64CAFBA5-CB5F-4064-81A0-9C498808A9CF}" destId="{A604613D-F551-4D1A-8FE7-630075D37AEA}" srcOrd="0" destOrd="0" parTransId="{F17FA00F-3137-4917-BA9E-5C50A5331056}" sibTransId="{4C6DDDA2-6345-4397-A889-FB969F66619A}"/>
    <dgm:cxn modelId="{0C12EA20-1F37-4EF3-9760-073230B41EFF}" type="presOf" srcId="{12526143-3723-4AAB-B379-38086A5A77F5}" destId="{AB582341-5878-410F-8132-DE031303C361}" srcOrd="0" destOrd="0" presId="urn:microsoft.com/office/officeart/2005/8/layout/vList2"/>
    <dgm:cxn modelId="{498D622D-8E33-481E-A65C-F56B816F28C7}" type="presOf" srcId="{4CA35D1A-D1BB-43B5-8A01-BB23F2F0E8E9}" destId="{731B098D-D3AC-42A3-8707-4ABC14CE4DCF}" srcOrd="0" destOrd="1" presId="urn:microsoft.com/office/officeart/2005/8/layout/vList2"/>
    <dgm:cxn modelId="{D2B09C2E-5339-42B4-B7A4-7E385674EAFC}" srcId="{CD506116-94B8-4B20-9F8A-94069EDF69A5}" destId="{AA468000-5E70-4DA5-B70A-36EDA1511DFC}" srcOrd="2" destOrd="0" parTransId="{9AAFBE34-A535-49EC-A104-B3E70CD5CA95}" sibTransId="{353FBA7D-0CA5-4CE0-9FCC-0C49E8E673CF}"/>
    <dgm:cxn modelId="{7338E13B-F095-4D4D-87C5-F9922EADCD6C}" type="presOf" srcId="{A9DFFDDD-8966-45A2-B169-671A9CB25275}" destId="{EE1D33BD-9DC3-4819-9E5B-E42FD7DA42D1}" srcOrd="0" destOrd="2" presId="urn:microsoft.com/office/officeart/2005/8/layout/vList2"/>
    <dgm:cxn modelId="{AEC66548-AA2B-49ED-A521-4A44826D1AF3}" srcId="{64CAFBA5-CB5F-4064-81A0-9C498808A9CF}" destId="{3CB7E857-133E-457F-8066-895A328569B6}" srcOrd="1" destOrd="0" parTransId="{7C9439F6-0CAB-4C5A-A8A1-3FA783D5C584}" sibTransId="{65AC78F8-6400-49EE-885C-5C99021F994E}"/>
    <dgm:cxn modelId="{3CB99C6B-33D8-4CB9-B607-37DD2DA07FD1}" srcId="{64CAFBA5-CB5F-4064-81A0-9C498808A9CF}" destId="{A9DFFDDD-8966-45A2-B169-671A9CB25275}" srcOrd="2" destOrd="0" parTransId="{60BDFA67-744A-4F1F-88D6-50AA802F007B}" sibTransId="{43EA7C6E-15F9-4E45-A558-91AC3F420AF9}"/>
    <dgm:cxn modelId="{FB140A53-BEF5-415E-87F7-18A389849271}" type="presOf" srcId="{3CB7E857-133E-457F-8066-895A328569B6}" destId="{EE1D33BD-9DC3-4819-9E5B-E42FD7DA42D1}" srcOrd="0" destOrd="1" presId="urn:microsoft.com/office/officeart/2005/8/layout/vList2"/>
    <dgm:cxn modelId="{1AFA3B55-EB73-4B2F-804E-3C26928515DC}" type="presOf" srcId="{AA468000-5E70-4DA5-B70A-36EDA1511DFC}" destId="{D8488EA4-12B6-4677-9197-A431523185AC}" srcOrd="0" destOrd="0" presId="urn:microsoft.com/office/officeart/2005/8/layout/vList2"/>
    <dgm:cxn modelId="{7FEAF37C-3816-4522-AD87-46BA171A7AB5}" srcId="{12526143-3723-4AAB-B379-38086A5A77F5}" destId="{9FC4DC99-3A9F-4F83-BD93-4C9E5F6AD9F0}" srcOrd="0" destOrd="0" parTransId="{EBBA8485-2657-420B-9EA8-A0935DC3273E}" sibTransId="{20B5F4B7-9CC2-40A9-92F9-2782F88B1FC3}"/>
    <dgm:cxn modelId="{6F9DCB80-FDCC-46F8-AC79-FD7548AAB4BA}" type="presOf" srcId="{64CAFBA5-CB5F-4064-81A0-9C498808A9CF}" destId="{ECC84852-423A-42F7-B385-F69ECAE599AD}" srcOrd="0" destOrd="0" presId="urn:microsoft.com/office/officeart/2005/8/layout/vList2"/>
    <dgm:cxn modelId="{7F30D193-DA4C-4EAB-A0A2-EB971A977709}" srcId="{CD506116-94B8-4B20-9F8A-94069EDF69A5}" destId="{64CAFBA5-CB5F-4064-81A0-9C498808A9CF}" srcOrd="0" destOrd="0" parTransId="{84EA96EC-941F-4954-9226-8BDD381B46D5}" sibTransId="{13F8B9BB-48F8-4841-9CB5-4BDF52AB90B5}"/>
    <dgm:cxn modelId="{34A86C96-A568-47AA-9332-B307FF935650}" srcId="{CD506116-94B8-4B20-9F8A-94069EDF69A5}" destId="{12526143-3723-4AAB-B379-38086A5A77F5}" srcOrd="1" destOrd="0" parTransId="{E16A4668-FDE7-496C-98FF-41937B795184}" sibTransId="{0E3EA26D-BB26-44C0-8D23-3766952D36D7}"/>
    <dgm:cxn modelId="{9D59EF96-9D02-4121-B5C5-4CDF2764DC02}" type="presOf" srcId="{9FC4DC99-3A9F-4F83-BD93-4C9E5F6AD9F0}" destId="{731B098D-D3AC-42A3-8707-4ABC14CE4DCF}" srcOrd="0" destOrd="0" presId="urn:microsoft.com/office/officeart/2005/8/layout/vList2"/>
    <dgm:cxn modelId="{DD09C69A-B916-461E-A3E3-824505B0A3C4}" type="presOf" srcId="{BDE3918F-5F3B-4717-9C12-28F105DF986C}" destId="{731B098D-D3AC-42A3-8707-4ABC14CE4DCF}" srcOrd="0" destOrd="3" presId="urn:microsoft.com/office/officeart/2005/8/layout/vList2"/>
    <dgm:cxn modelId="{481C48A8-1AF2-4F4F-825C-551C1DF21D67}" type="presOf" srcId="{A604613D-F551-4D1A-8FE7-630075D37AEA}" destId="{EE1D33BD-9DC3-4819-9E5B-E42FD7DA42D1}" srcOrd="0" destOrd="0" presId="urn:microsoft.com/office/officeart/2005/8/layout/vList2"/>
    <dgm:cxn modelId="{8B7FD3B7-A2F6-4644-8B43-DE241CC115D2}" srcId="{12526143-3723-4AAB-B379-38086A5A77F5}" destId="{BDE3918F-5F3B-4717-9C12-28F105DF986C}" srcOrd="3" destOrd="0" parTransId="{3D510E08-4285-4FE2-8A59-6DC76997EFA7}" sibTransId="{D64B0295-09EB-4539-B685-D21B6756FAFF}"/>
    <dgm:cxn modelId="{768B60C4-C2AD-425E-83C0-4A8975CF32CF}" srcId="{12526143-3723-4AAB-B379-38086A5A77F5}" destId="{4CA35D1A-D1BB-43B5-8A01-BB23F2F0E8E9}" srcOrd="1" destOrd="0" parTransId="{63F0D4A6-D87A-458C-A66C-F27DA7BC46C5}" sibTransId="{02476253-3CB4-4D9E-BB74-A371381E67EE}"/>
    <dgm:cxn modelId="{A7869BDF-4BAF-469D-8233-1E7FB9668959}" type="presOf" srcId="{D6C58ECF-3657-4B87-BB62-610F54611551}" destId="{731B098D-D3AC-42A3-8707-4ABC14CE4DCF}" srcOrd="0" destOrd="2" presId="urn:microsoft.com/office/officeart/2005/8/layout/vList2"/>
    <dgm:cxn modelId="{55AA76BD-DC99-4143-830A-4DEF4636253C}" type="presParOf" srcId="{70768A5D-D52B-40C5-8253-72D10F431874}" destId="{ECC84852-423A-42F7-B385-F69ECAE599AD}" srcOrd="0" destOrd="0" presId="urn:microsoft.com/office/officeart/2005/8/layout/vList2"/>
    <dgm:cxn modelId="{F4278273-EFF5-4777-A11C-F2147D4E78DB}" type="presParOf" srcId="{70768A5D-D52B-40C5-8253-72D10F431874}" destId="{EE1D33BD-9DC3-4819-9E5B-E42FD7DA42D1}" srcOrd="1" destOrd="0" presId="urn:microsoft.com/office/officeart/2005/8/layout/vList2"/>
    <dgm:cxn modelId="{62DD0FF9-628E-43BD-9133-AD9F49999155}" type="presParOf" srcId="{70768A5D-D52B-40C5-8253-72D10F431874}" destId="{AB582341-5878-410F-8132-DE031303C361}" srcOrd="2" destOrd="0" presId="urn:microsoft.com/office/officeart/2005/8/layout/vList2"/>
    <dgm:cxn modelId="{BF44C6AB-912A-46C9-A37E-76BD75372362}" type="presParOf" srcId="{70768A5D-D52B-40C5-8253-72D10F431874}" destId="{731B098D-D3AC-42A3-8707-4ABC14CE4DCF}" srcOrd="3" destOrd="0" presId="urn:microsoft.com/office/officeart/2005/8/layout/vList2"/>
    <dgm:cxn modelId="{0D85D217-818E-471E-B315-3E1D488A6DBF}" type="presParOf" srcId="{70768A5D-D52B-40C5-8253-72D10F431874}" destId="{D8488EA4-12B6-4677-9197-A431523185AC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9A3BFE-9B4D-4036-AB18-F9927B39B440}">
      <dsp:nvSpPr>
        <dsp:cNvPr id="0" name=""/>
        <dsp:cNvSpPr/>
      </dsp:nvSpPr>
      <dsp:spPr>
        <a:xfrm>
          <a:off x="0" y="17970"/>
          <a:ext cx="12042474" cy="287468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3600" b="1" kern="1200" dirty="0"/>
            <a:t>Rational: </a:t>
          </a:r>
          <a:r>
            <a:rPr lang="en-CA" sz="3600" kern="1200" dirty="0"/>
            <a:t>As we anticipate the arrival of increased numbers of patients each day, we will be asking </a:t>
          </a:r>
          <a:r>
            <a:rPr lang="en-CA" sz="3600" b="1" i="1" u="sng" kern="1200" dirty="0"/>
            <a:t>Essential Visitors </a:t>
          </a:r>
          <a:r>
            <a:rPr lang="en-CA" sz="3600" kern="1200" dirty="0"/>
            <a:t>and </a:t>
          </a:r>
          <a:r>
            <a:rPr lang="en-CA" sz="3600" b="1" i="1" u="sng" kern="1200" dirty="0"/>
            <a:t>Patients</a:t>
          </a:r>
          <a:r>
            <a:rPr lang="en-CA" sz="3600" kern="1200" dirty="0"/>
            <a:t> who are 6 years and over to wear a mask because of the challenges of maintaining physical distancing. </a:t>
          </a:r>
          <a:endParaRPr lang="en-US" sz="3600" kern="1200" dirty="0"/>
        </a:p>
      </dsp:txBody>
      <dsp:txXfrm>
        <a:off x="140331" y="158301"/>
        <a:ext cx="11761812" cy="2594027"/>
      </dsp:txXfrm>
    </dsp:sp>
    <dsp:sp modelId="{DDBAC4FD-0972-4D0E-A872-D5FCB7C752CE}">
      <dsp:nvSpPr>
        <dsp:cNvPr id="0" name=""/>
        <dsp:cNvSpPr/>
      </dsp:nvSpPr>
      <dsp:spPr>
        <a:xfrm>
          <a:off x="0" y="2973300"/>
          <a:ext cx="12042474" cy="2874689"/>
        </a:xfrm>
        <a:prstGeom prst="roundRect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800" b="1" kern="1200" dirty="0"/>
            <a:t>Background: </a:t>
          </a:r>
          <a:r>
            <a:rPr lang="en-CA" sz="2800" kern="1200" dirty="0"/>
            <a:t>Physical distancing (2 meters) is an important strategy to prevent the spread of COVID-19 from person to person. When physical distancing is not possible, people wearing masks can help to </a:t>
          </a:r>
          <a:r>
            <a:rPr lang="en-CA" sz="2800" b="1" u="sng" kern="1200" dirty="0"/>
            <a:t>protect others </a:t>
          </a:r>
          <a:r>
            <a:rPr lang="en-CA" sz="2800" kern="1200" dirty="0"/>
            <a:t>around them by limiting the spread of their own droplets (coughing, sneezing, speaking) as well as </a:t>
          </a:r>
          <a:r>
            <a:rPr lang="en-CA" sz="2800" b="1" u="sng" kern="1200" dirty="0"/>
            <a:t>protect</a:t>
          </a:r>
          <a:r>
            <a:rPr lang="en-CA" sz="2800" u="sng" kern="1200" dirty="0"/>
            <a:t> </a:t>
          </a:r>
          <a:r>
            <a:rPr lang="en-CA" sz="2800" b="1" u="sng" kern="1200" dirty="0"/>
            <a:t>themselves</a:t>
          </a:r>
          <a:r>
            <a:rPr lang="en-CA" sz="2800" b="1" kern="1200" dirty="0"/>
            <a:t> </a:t>
          </a:r>
          <a:r>
            <a:rPr lang="en-CA" sz="2800" kern="1200" dirty="0"/>
            <a:t>by reducing the chance of inhaling viral droplets from others who are within 2 meters. </a:t>
          </a:r>
        </a:p>
      </dsp:txBody>
      <dsp:txXfrm>
        <a:off x="140331" y="3113631"/>
        <a:ext cx="11761812" cy="259402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C84852-423A-42F7-B385-F69ECAE599AD}">
      <dsp:nvSpPr>
        <dsp:cNvPr id="0" name=""/>
        <dsp:cNvSpPr/>
      </dsp:nvSpPr>
      <dsp:spPr>
        <a:xfrm>
          <a:off x="0" y="123173"/>
          <a:ext cx="12068355" cy="1112304"/>
        </a:xfrm>
        <a:prstGeom prst="roundRect">
          <a:avLst/>
        </a:prstGeom>
        <a:solidFill>
          <a:schemeClr val="accent1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800" b="1" kern="1200" dirty="0"/>
            <a:t>1. Masks should be worn by:</a:t>
          </a:r>
          <a:endParaRPr lang="en-US" sz="2800" kern="1200" dirty="0"/>
        </a:p>
      </dsp:txBody>
      <dsp:txXfrm>
        <a:off x="54298" y="177471"/>
        <a:ext cx="11959759" cy="1003708"/>
      </dsp:txXfrm>
    </dsp:sp>
    <dsp:sp modelId="{EE1D33BD-9DC3-4819-9E5B-E42FD7DA42D1}">
      <dsp:nvSpPr>
        <dsp:cNvPr id="0" name=""/>
        <dsp:cNvSpPr/>
      </dsp:nvSpPr>
      <dsp:spPr>
        <a:xfrm>
          <a:off x="0" y="1235477"/>
          <a:ext cx="12068355" cy="1130220"/>
        </a:xfrm>
        <a:prstGeom prst="rect">
          <a:avLst/>
        </a:prstGeom>
        <a:solidFill>
          <a:schemeClr val="accent1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3170" tIns="35560" rIns="199136" bIns="3556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CA" sz="2200" b="1" kern="1200" dirty="0">
              <a:solidFill>
                <a:schemeClr val="bg1"/>
              </a:solidFill>
            </a:rPr>
            <a:t>Inpatients, </a:t>
          </a:r>
          <a:r>
            <a:rPr lang="en-CA" sz="2200" b="1" u="sng" kern="1200" dirty="0">
              <a:solidFill>
                <a:schemeClr val="bg1"/>
              </a:solidFill>
            </a:rPr>
            <a:t>outside</a:t>
          </a:r>
          <a:r>
            <a:rPr lang="en-CA" sz="2200" b="1" u="none" kern="1200" dirty="0">
              <a:solidFill>
                <a:schemeClr val="bg1"/>
              </a:solidFill>
            </a:rPr>
            <a:t> their assigned room/bed space</a:t>
          </a:r>
          <a:r>
            <a:rPr lang="en-CA" sz="2200" b="1" kern="1200" dirty="0">
              <a:solidFill>
                <a:schemeClr val="bg1"/>
              </a:solidFill>
            </a:rPr>
            <a:t>. </a:t>
          </a:r>
          <a:r>
            <a:rPr lang="en-CA" sz="2200" b="1" u="sng" kern="1200" dirty="0">
              <a:solidFill>
                <a:schemeClr val="bg1"/>
              </a:solidFill>
            </a:rPr>
            <a:t>No mask is required in their assigned </a:t>
          </a:r>
          <a:r>
            <a:rPr lang="en-CA" sz="2200" b="1" kern="1200" dirty="0">
              <a:solidFill>
                <a:schemeClr val="bg1"/>
              </a:solidFill>
            </a:rPr>
            <a:t>space.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CA" sz="2200" b="1" kern="1200" dirty="0">
              <a:solidFill>
                <a:schemeClr val="bg1"/>
              </a:solidFill>
            </a:rPr>
            <a:t>ED/Ambulatory patients, anywhere in the hospital, including in assigned treatment rooms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CA" sz="2200" b="1" kern="1200" dirty="0">
              <a:solidFill>
                <a:schemeClr val="bg1"/>
              </a:solidFill>
            </a:rPr>
            <a:t>Essential Visitors</a:t>
          </a:r>
        </a:p>
      </dsp:txBody>
      <dsp:txXfrm>
        <a:off x="0" y="1235477"/>
        <a:ext cx="12068355" cy="1130220"/>
      </dsp:txXfrm>
    </dsp:sp>
    <dsp:sp modelId="{AB582341-5878-410F-8132-DE031303C361}">
      <dsp:nvSpPr>
        <dsp:cNvPr id="0" name=""/>
        <dsp:cNvSpPr/>
      </dsp:nvSpPr>
      <dsp:spPr>
        <a:xfrm>
          <a:off x="0" y="2365697"/>
          <a:ext cx="12068355" cy="1112304"/>
        </a:xfrm>
        <a:prstGeom prst="roundRect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800" b="1" kern="1200"/>
            <a:t>3. Be aware of the risks when patients wear masks, such as:</a:t>
          </a:r>
          <a:endParaRPr lang="en-CA" sz="2800" b="1" kern="1200" dirty="0"/>
        </a:p>
      </dsp:txBody>
      <dsp:txXfrm>
        <a:off x="54298" y="2419995"/>
        <a:ext cx="11959759" cy="1003708"/>
      </dsp:txXfrm>
    </dsp:sp>
    <dsp:sp modelId="{731B098D-D3AC-42A3-8707-4ABC14CE4DCF}">
      <dsp:nvSpPr>
        <dsp:cNvPr id="0" name=""/>
        <dsp:cNvSpPr/>
      </dsp:nvSpPr>
      <dsp:spPr>
        <a:xfrm>
          <a:off x="0" y="3478002"/>
          <a:ext cx="12068355" cy="2144520"/>
        </a:xfrm>
        <a:prstGeom prst="rect">
          <a:avLst/>
        </a:prstGeom>
        <a:solidFill>
          <a:schemeClr val="accent2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3170" tIns="35560" rIns="199136" bIns="3556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CA" sz="2200" kern="1200" dirty="0"/>
            <a:t>Visual identification of a patient will be impaired – use established patient identification strategies, e.g., correct patient ID band worn by patient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CA" sz="2200" kern="1200"/>
            <a:t>Potential for unrecognized physical/emotional distress, requiring removal</a:t>
          </a:r>
          <a:endParaRPr lang="en-CA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CA" sz="2200" kern="1200" dirty="0"/>
            <a:t>Interference with clinical assessment of the patient</a:t>
          </a:r>
          <a:br>
            <a:rPr lang="en-CA" sz="2200" kern="1200" dirty="0"/>
          </a:br>
          <a:r>
            <a:rPr lang="en-CA" sz="2200" b="1" kern="1200" dirty="0"/>
            <a:t>Please note: Monitor safety of the patients e.g., respiratory distress, strangulation, anxiety. </a:t>
          </a:r>
          <a:endParaRPr lang="en-CA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CA" sz="2200" b="1" u="sng" kern="1200" dirty="0"/>
            <a:t>It is not safe to mask any child under 2 years of age</a:t>
          </a:r>
          <a:r>
            <a:rPr lang="en-CA" sz="2200" kern="1200" dirty="0"/>
            <a:t>. </a:t>
          </a:r>
        </a:p>
      </dsp:txBody>
      <dsp:txXfrm>
        <a:off x="0" y="3478002"/>
        <a:ext cx="12068355" cy="2144520"/>
      </dsp:txXfrm>
    </dsp:sp>
    <dsp:sp modelId="{D8488EA4-12B6-4677-9197-A431523185AC}">
      <dsp:nvSpPr>
        <dsp:cNvPr id="0" name=""/>
        <dsp:cNvSpPr/>
      </dsp:nvSpPr>
      <dsp:spPr>
        <a:xfrm>
          <a:off x="0" y="5622522"/>
          <a:ext cx="12068355" cy="1112304"/>
        </a:xfrm>
        <a:prstGeom prst="roundRect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800" b="1" kern="1200" dirty="0"/>
            <a:t>4. Patients may wear their own masks, as long as they fit them effectively and do not place them at risk </a:t>
          </a:r>
          <a:r>
            <a:rPr lang="en-CA" sz="2800" b="1" u="sng" kern="1200" dirty="0"/>
            <a:t>OR </a:t>
          </a:r>
          <a:r>
            <a:rPr lang="en-CA" sz="2800" b="1" kern="1200" dirty="0"/>
            <a:t>they can receive a mask at entry screening</a:t>
          </a:r>
        </a:p>
      </dsp:txBody>
      <dsp:txXfrm>
        <a:off x="54298" y="5676820"/>
        <a:ext cx="11959759" cy="10037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C910E-4763-4D45-B035-5D6952BD489C}" type="datetimeFigureOut">
              <a:rPr lang="en-CA" smtClean="0"/>
              <a:t>2020-06-01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C9557-4458-4BC6-88FE-DC442191BF2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64426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C910E-4763-4D45-B035-5D6952BD489C}" type="datetimeFigureOut">
              <a:rPr lang="en-CA" smtClean="0"/>
              <a:t>2020-06-01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C9557-4458-4BC6-88FE-DC442191BF2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44375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C910E-4763-4D45-B035-5D6952BD489C}" type="datetimeFigureOut">
              <a:rPr lang="en-CA" smtClean="0"/>
              <a:t>2020-06-01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C9557-4458-4BC6-88FE-DC442191BF2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03511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C910E-4763-4D45-B035-5D6952BD489C}" type="datetimeFigureOut">
              <a:rPr lang="en-CA" smtClean="0"/>
              <a:t>2020-06-01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C9557-4458-4BC6-88FE-DC442191BF2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81019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C910E-4763-4D45-B035-5D6952BD489C}" type="datetimeFigureOut">
              <a:rPr lang="en-CA" smtClean="0"/>
              <a:t>2020-06-01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C9557-4458-4BC6-88FE-DC442191BF2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12996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C910E-4763-4D45-B035-5D6952BD489C}" type="datetimeFigureOut">
              <a:rPr lang="en-CA" smtClean="0"/>
              <a:t>2020-06-01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C9557-4458-4BC6-88FE-DC442191BF2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55646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C910E-4763-4D45-B035-5D6952BD489C}" type="datetimeFigureOut">
              <a:rPr lang="en-CA" smtClean="0"/>
              <a:t>2020-06-01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C9557-4458-4BC6-88FE-DC442191BF2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30560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C910E-4763-4D45-B035-5D6952BD489C}" type="datetimeFigureOut">
              <a:rPr lang="en-CA" smtClean="0"/>
              <a:t>2020-06-01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C9557-4458-4BC6-88FE-DC442191BF2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26536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C910E-4763-4D45-B035-5D6952BD489C}" type="datetimeFigureOut">
              <a:rPr lang="en-CA" smtClean="0"/>
              <a:t>2020-06-01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C9557-4458-4BC6-88FE-DC442191BF2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06359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C910E-4763-4D45-B035-5D6952BD489C}" type="datetimeFigureOut">
              <a:rPr lang="en-CA" smtClean="0"/>
              <a:t>2020-06-01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C9557-4458-4BC6-88FE-DC442191BF2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10720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C910E-4763-4D45-B035-5D6952BD489C}" type="datetimeFigureOut">
              <a:rPr lang="en-CA" smtClean="0"/>
              <a:t>2020-06-01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C9557-4458-4BC6-88FE-DC442191BF2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82400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8C910E-4763-4D45-B035-5D6952BD489C}" type="datetimeFigureOut">
              <a:rPr lang="en-CA" smtClean="0"/>
              <a:t>2020-06-01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BC9557-4458-4BC6-88FE-DC442191BF2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06680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3481300"/>
              </p:ext>
            </p:extLst>
          </p:nvPr>
        </p:nvGraphicFramePr>
        <p:xfrm>
          <a:off x="-1" y="931653"/>
          <a:ext cx="12042475" cy="586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76659"/>
          </a:xfrm>
          <a:solidFill>
            <a:schemeClr val="accent1">
              <a:lumMod val="5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CA" sz="4800" b="1" dirty="0">
                <a:solidFill>
                  <a:schemeClr val="bg1"/>
                </a:solidFill>
              </a:rPr>
              <a:t> </a:t>
            </a:r>
            <a:r>
              <a:rPr lang="en-CA" sz="3100" b="1" dirty="0">
                <a:solidFill>
                  <a:schemeClr val="bg1"/>
                </a:solidFill>
              </a:rPr>
              <a:t>Patient and Essential Visitors Masking</a:t>
            </a:r>
          </a:p>
        </p:txBody>
      </p:sp>
    </p:spTree>
    <p:extLst>
      <p:ext uri="{BB962C8B-B14F-4D97-AF65-F5344CB8AC3E}">
        <p14:creationId xmlns:p14="http://schemas.microsoft.com/office/powerpoint/2010/main" val="1139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060757574"/>
              </p:ext>
            </p:extLst>
          </p:nvPr>
        </p:nvGraphicFramePr>
        <p:xfrm>
          <a:off x="60385" y="1"/>
          <a:ext cx="12068355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826422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nformation Document" ma:contentTypeID="0x0101001DF1D626BCB18941BE7337C2604A6E82020040C42AD243D7B34999F218B1FB51531E" ma:contentTypeVersion="12" ma:contentTypeDescription="" ma:contentTypeScope="" ma:versionID="9c48fef736d287512fccefff925de9a0">
  <xsd:schema xmlns:xsd="http://www.w3.org/2001/XMLSchema" xmlns:xs="http://www.w3.org/2001/XMLSchema" xmlns:p="http://schemas.microsoft.com/office/2006/metadata/properties" xmlns:ns2="92602c1c-55ab-498a-b8a5-0caa852e9217" xmlns:ns3="d5d65fc5-5640-48aa-9bd6-f097c232b14b" targetNamespace="http://schemas.microsoft.com/office/2006/metadata/properties" ma:root="true" ma:fieldsID="e8be3081c0f1d54ca4d5183f2d63549e" ns2:_="" ns3:_="">
    <xsd:import namespace="92602c1c-55ab-498a-b8a5-0caa852e9217"/>
    <xsd:import namespace="d5d65fc5-5640-48aa-9bd6-f097c232b14b"/>
    <xsd:element name="properties">
      <xsd:complexType>
        <xsd:sequence>
          <xsd:element name="documentManagement">
            <xsd:complexType>
              <xsd:all>
                <xsd:element ref="ns2:Access_x0020_Only_x0020_For" minOccurs="0"/>
                <xsd:element ref="ns2:Publish_x0020_Date"/>
                <xsd:element ref="ns3:Sub_x0020_Section" minOccurs="0"/>
                <xsd:element ref="ns3:Order0" minOccurs="0"/>
                <xsd:element ref="ns3:Category" minOccurs="0"/>
                <xsd:element ref="ns3:Sub_x0020_Category" minOccurs="0"/>
                <xsd:element ref="ns3:Year" minOccurs="0"/>
                <xsd:element ref="ns2:f9063d3aad514a479372f397cc6c4d32" minOccurs="0"/>
                <xsd:element ref="ns2:TaxCatchAll" minOccurs="0"/>
                <xsd:element ref="ns2:TaxCatchAllLabe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602c1c-55ab-498a-b8a5-0caa852e9217" elementFormDefault="qualified">
    <xsd:import namespace="http://schemas.microsoft.com/office/2006/documentManagement/types"/>
    <xsd:import namespace="http://schemas.microsoft.com/office/infopath/2007/PartnerControls"/>
    <xsd:element name="Access_x0020_Only_x0020_For" ma:index="2" nillable="true" ma:displayName="Access Only For" ma:list="UserInfo" ma:SearchPeopleOnly="false" ma:SharePointGroup="0" ma:internalName="Access_x0020_Only_x0020_For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Publish_x0020_Date" ma:index="3" ma:displayName="Publish Date" ma:default="[today]" ma:format="DateOnly" ma:internalName="Publish_x0020_Date" ma:readOnly="false">
      <xsd:simpleType>
        <xsd:restriction base="dms:DateTime"/>
      </xsd:simpleType>
    </xsd:element>
    <xsd:element name="f9063d3aad514a479372f397cc6c4d32" ma:index="12" nillable="true" ma:taxonomy="true" ma:internalName="f9063d3aad514a479372f397cc6c4d32" ma:taxonomyFieldName="Section" ma:displayName="Section" ma:indexed="true" ma:default="" ma:fieldId="{f9063d3a-ad51-4a47-9372-f397cc6c4d32}" ma:sspId="de71f9fb-d6aa-4ee2-a8d0-54c753b613e8" ma:termSetId="ab5d9907-8914-42cf-82fb-e32bf777e90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3" nillable="true" ma:displayName="Taxonomy Catch All Column" ma:hidden="true" ma:list="{2ed47aef-74b5-4575-a37b-d22ca7558b49}" ma:internalName="TaxCatchAll" ma:showField="CatchAllData" ma:web="92602c1c-55ab-498a-b8a5-0caa852e921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4" nillable="true" ma:displayName="Taxonomy Catch All Column1" ma:hidden="true" ma:list="{2ed47aef-74b5-4575-a37b-d22ca7558b49}" ma:internalName="TaxCatchAllLabel" ma:readOnly="true" ma:showField="CatchAllDataLabel" ma:web="92602c1c-55ab-498a-b8a5-0caa852e921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d65fc5-5640-48aa-9bd6-f097c232b14b" elementFormDefault="qualified">
    <xsd:import namespace="http://schemas.microsoft.com/office/2006/documentManagement/types"/>
    <xsd:import namespace="http://schemas.microsoft.com/office/infopath/2007/PartnerControls"/>
    <xsd:element name="Sub_x0020_Section" ma:index="5" nillable="true" ma:displayName="Sub Section" ma:internalName="Sub_x0020_Section">
      <xsd:simpleType>
        <xsd:restriction base="dms:Text">
          <xsd:maxLength value="255"/>
        </xsd:restriction>
      </xsd:simpleType>
    </xsd:element>
    <xsd:element name="Order0" ma:index="6" nillable="true" ma:displayName="Order" ma:default="0" ma:internalName="Order0">
      <xsd:simpleType>
        <xsd:restriction base="dms:Number"/>
      </xsd:simpleType>
    </xsd:element>
    <xsd:element name="Category" ma:index="7" nillable="true" ma:displayName="Category" ma:internalName="Category">
      <xsd:simpleType>
        <xsd:restriction base="dms:Text">
          <xsd:maxLength value="255"/>
        </xsd:restriction>
      </xsd:simpleType>
    </xsd:element>
    <xsd:element name="Sub_x0020_Category" ma:index="8" nillable="true" ma:displayName="Sub Category" ma:internalName="Sub_x0020_Category">
      <xsd:simpleType>
        <xsd:restriction base="dms:Text">
          <xsd:maxLength value="255"/>
        </xsd:restriction>
      </xsd:simpleType>
    </xsd:element>
    <xsd:element name="Year" ma:index="9" nillable="true" ma:displayName="Year" ma:default="2025" ma:format="Dropdown" ma:internalName="Year">
      <xsd:simpleType>
        <xsd:restriction base="dms:Choice">
          <xsd:enumeration value="2025"/>
          <xsd:enumeration value="2024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5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2602c1c-55ab-498a-b8a5-0caa852e9217"/>
    <Order0 xmlns="d5d65fc5-5640-48aa-9bd6-f097c232b14b">0</Order0>
    <Category xmlns="d5d65fc5-5640-48aa-9bd6-f097c232b14b" xsi:nil="true"/>
    <Year xmlns="d5d65fc5-5640-48aa-9bd6-f097c232b14b">2020</Year>
    <Sub_x0020_Section xmlns="d5d65fc5-5640-48aa-9bd6-f097c232b14b" xsi:nil="true"/>
    <f9063d3aad514a479372f397cc6c4d32 xmlns="92602c1c-55ab-498a-b8a5-0caa852e9217">
      <Terms xmlns="http://schemas.microsoft.com/office/infopath/2007/PartnerControls"/>
    </f9063d3aad514a479372f397cc6c4d32>
    <Publish_x0020_Date xmlns="92602c1c-55ab-498a-b8a5-0caa852e9217">2020-06-01T04:00:00+00:00</Publish_x0020_Date>
    <Access_x0020_Only_x0020_For xmlns="92602c1c-55ab-498a-b8a5-0caa852e9217">
      <UserInfo>
        <DisplayName/>
        <AccountId xsi:nil="true"/>
        <AccountType/>
      </UserInfo>
    </Access_x0020_Only_x0020_For>
    <Sub_x0020_Category xmlns="d5d65fc5-5640-48aa-9bd6-f097c232b14b" xsi:nil="true"/>
  </documentManagement>
</p:properties>
</file>

<file path=customXml/itemProps1.xml><?xml version="1.0" encoding="utf-8"?>
<ds:datastoreItem xmlns:ds="http://schemas.openxmlformats.org/officeDocument/2006/customXml" ds:itemID="{B18D26A3-AB26-41B4-B50D-8CB623EF205B}"/>
</file>

<file path=customXml/itemProps2.xml><?xml version="1.0" encoding="utf-8"?>
<ds:datastoreItem xmlns:ds="http://schemas.openxmlformats.org/officeDocument/2006/customXml" ds:itemID="{A25222C6-C1E2-4CCE-87ED-A7739F84AF1C}"/>
</file>

<file path=customXml/itemProps3.xml><?xml version="1.0" encoding="utf-8"?>
<ds:datastoreItem xmlns:ds="http://schemas.openxmlformats.org/officeDocument/2006/customXml" ds:itemID="{B5B1DFDD-2AB7-4560-9AEF-EFCEBF89762D}"/>
</file>

<file path=docProps/app.xml><?xml version="1.0" encoding="utf-8"?>
<Properties xmlns="http://schemas.openxmlformats.org/officeDocument/2006/extended-properties" xmlns:vt="http://schemas.openxmlformats.org/officeDocument/2006/docPropsVTypes">
  <TotalTime>2912</TotalTime>
  <Words>272</Words>
  <Application>Microsoft Office PowerPoint</Application>
  <PresentationFormat>Widescreen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 Patient and Essential Visitors Masking</vt:lpstr>
      <vt:lpstr>PowerPoint Presentation</vt:lpstr>
    </vt:vector>
  </TitlesOfParts>
  <Company>Humber River Hospital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Patient and Essential Visitor Masking</dc:title>
  <dc:creator>Ganeshamoorthy, Thurga</dc:creator>
  <cp:lastModifiedBy>Kumarie Perera</cp:lastModifiedBy>
  <cp:revision>17</cp:revision>
  <dcterms:created xsi:type="dcterms:W3CDTF">2020-05-21T16:32:08Z</dcterms:created>
  <dcterms:modified xsi:type="dcterms:W3CDTF">2020-06-01T13:36:06Z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0x0101001DF1D626BCB18941BE7337C2604A6E82020040C42AD243D7B34999F218B1FB51531E</vt:lpwstr>
  </property>
  <property fmtid="{D5CDD505-2E9C-101B-9397-08002B2CF9AE}" pid="3" name="Section">
    <vt:lpwstr/>
  </property>
</Properties>
</file>