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8.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6.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theme/theme3.xml" ContentType="application/vnd.openxmlformats-officedocument.theme+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handoutMasterIdLst>
    <p:handoutMasterId r:id="rId37"/>
  </p:handoutMasterIdLst>
  <p:sldIdLst>
    <p:sldId id="261" r:id="rId2"/>
    <p:sldId id="257" r:id="rId3"/>
    <p:sldId id="265" r:id="rId4"/>
    <p:sldId id="271" r:id="rId5"/>
    <p:sldId id="272" r:id="rId6"/>
    <p:sldId id="273" r:id="rId7"/>
    <p:sldId id="274" r:id="rId8"/>
    <p:sldId id="277" r:id="rId9"/>
    <p:sldId id="278" r:id="rId10"/>
    <p:sldId id="279" r:id="rId11"/>
    <p:sldId id="280" r:id="rId12"/>
    <p:sldId id="282" r:id="rId13"/>
    <p:sldId id="284" r:id="rId14"/>
    <p:sldId id="286" r:id="rId15"/>
    <p:sldId id="287" r:id="rId16"/>
    <p:sldId id="288" r:id="rId17"/>
    <p:sldId id="289" r:id="rId18"/>
    <p:sldId id="290" r:id="rId19"/>
    <p:sldId id="291" r:id="rId20"/>
    <p:sldId id="292" r:id="rId21"/>
    <p:sldId id="293" r:id="rId22"/>
    <p:sldId id="294" r:id="rId23"/>
    <p:sldId id="295" r:id="rId24"/>
    <p:sldId id="298" r:id="rId25"/>
    <p:sldId id="299" r:id="rId26"/>
    <p:sldId id="300" r:id="rId27"/>
    <p:sldId id="301" r:id="rId28"/>
    <p:sldId id="302" r:id="rId29"/>
    <p:sldId id="309" r:id="rId30"/>
    <p:sldId id="308" r:id="rId31"/>
    <p:sldId id="303" r:id="rId32"/>
    <p:sldId id="304" r:id="rId33"/>
    <p:sldId id="305" r:id="rId34"/>
    <p:sldId id="306"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4" autoAdjust="0"/>
    <p:restoredTop sz="94706" autoAdjust="0"/>
  </p:normalViewPr>
  <p:slideViewPr>
    <p:cSldViewPr snapToGrid="0">
      <p:cViewPr varScale="1">
        <p:scale>
          <a:sx n="84" d="100"/>
          <a:sy n="84" d="100"/>
        </p:scale>
        <p:origin x="581" y="86"/>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2" d="100"/>
          <a:sy n="82" d="100"/>
        </p:scale>
        <p:origin x="3852"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5/12/2020</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dirty="0"/>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5/12/2020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dirty="0"/>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2</a:t>
            </a:fld>
            <a:endParaRPr lang="en-US" dirty="0"/>
          </a:p>
        </p:txBody>
      </p:sp>
    </p:spTree>
    <p:extLst>
      <p:ext uri="{BB962C8B-B14F-4D97-AF65-F5344CB8AC3E}">
        <p14:creationId xmlns:p14="http://schemas.microsoft.com/office/powerpoint/2010/main" val="1980303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 y="0"/>
            <a:ext cx="12192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1293845" y="1909346"/>
            <a:ext cx="9604310" cy="3383280"/>
          </a:xfrm>
        </p:spPr>
        <p:txBody>
          <a:bodyPr anchor="b">
            <a:normAutofit/>
          </a:bodyPr>
          <a:lstStyle>
            <a:lvl1pPr algn="l">
              <a:lnSpc>
                <a:spcPct val="76000"/>
              </a:lnSpc>
              <a:defRPr sz="8000" cap="none"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3845" y="5432564"/>
            <a:ext cx="9604310" cy="457200"/>
          </a:xfrm>
        </p:spPr>
        <p:txBody>
          <a:bodyPr>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cxnSp>
        <p:nvCxnSpPr>
          <p:cNvPr id="58" name="Straight Connector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84A29A4-78C8-47AB-BA06-22CB45938951}" type="datetime1">
              <a:rPr lang="en-US" smtClean="0"/>
              <a:t>5/12/2020</a:t>
            </a:fld>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09314" y="489856"/>
            <a:ext cx="1687286" cy="530134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5399" y="489856"/>
            <a:ext cx="7587344" cy="530134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1ED4ACF-2D82-46F2-A8E9-23963AA34E86}" type="datetime1">
              <a:rPr lang="en-US" smtClean="0"/>
              <a:t>5/12/2020</a:t>
            </a:fld>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AE374B5B-21A0-4192-BF4C-38187F1A68D8}" type="datetime1">
              <a:rPr lang="en-US" smtClean="0"/>
              <a:t>5/12/2020</a:t>
            </a:fld>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12192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1295400" y="2541573"/>
            <a:ext cx="9601200" cy="2743200"/>
          </a:xfrm>
        </p:spPr>
        <p:txBody>
          <a:bodyPr anchor="b">
            <a:normAutofit/>
          </a:bodyPr>
          <a:lstStyle>
            <a:lvl1pPr>
              <a:lnSpc>
                <a:spcPct val="85000"/>
              </a:lnSpc>
              <a:defRPr sz="6000" cap="none"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295400" y="5431536"/>
            <a:ext cx="9601200" cy="457200"/>
          </a:xfrm>
        </p:spPr>
        <p:txBody>
          <a:bodyPr>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cxnSp>
        <p:nvCxnSpPr>
          <p:cNvPr id="58" name="Straight Connector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246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3B5CF7C-B333-48E1-A4A6-83A3C8B73AC0}" type="datetime1">
              <a:rPr lang="en-US" smtClean="0"/>
              <a:t>5/12/2020</a:t>
            </a:fld>
            <a:endParaRPr lang="en-US" dirty="0"/>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a:xfrm>
            <a:off x="12954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954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246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246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AE320762-5CBF-4210-AB54-376B091119F8}" type="datetime1">
              <a:rPr lang="en-US" smtClean="0"/>
              <a:t>5/12/2020</a:t>
            </a:fld>
            <a:endParaRPr lang="en-US" dirty="0"/>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7F0DB371-BF5F-4058-A212-1A908E4D2674}" type="datetime1">
              <a:rPr lang="en-US" smtClean="0"/>
              <a:t>5/12/2020</a:t>
            </a:fld>
            <a:endParaRPr lang="en-US" dirty="0"/>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12192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Footer Placeholder 212"/>
          <p:cNvSpPr>
            <a:spLocks noGrp="1"/>
          </p:cNvSpPr>
          <p:nvPr>
            <p:ph type="ftr" sz="quarter" idx="11"/>
          </p:nvPr>
        </p:nvSpPr>
        <p:spPr/>
        <p:txBody>
          <a:bodyPr/>
          <a:lstStyle/>
          <a:p>
            <a:r>
              <a:rPr lang="en-US" dirty="0"/>
              <a:t>Add a footer</a:t>
            </a:r>
          </a:p>
        </p:txBody>
      </p:sp>
      <p:sp>
        <p:nvSpPr>
          <p:cNvPr id="212" name="Date Placeholder 211"/>
          <p:cNvSpPr>
            <a:spLocks noGrp="1"/>
          </p:cNvSpPr>
          <p:nvPr>
            <p:ph type="dt" sz="half" idx="10"/>
          </p:nvPr>
        </p:nvSpPr>
        <p:spPr/>
        <p:txBody>
          <a:bodyPr/>
          <a:lstStyle/>
          <a:p>
            <a:fld id="{60A4083B-90AA-48CF-BAD5-00AA24D7F288}" type="datetime1">
              <a:rPr lang="en-US" smtClean="0"/>
              <a:t>5/12/2020</a:t>
            </a:fld>
            <a:endParaRPr lang="en-US" dirty="0"/>
          </a:p>
        </p:txBody>
      </p:sp>
      <p:sp>
        <p:nvSpPr>
          <p:cNvPr id="214" name="Slide Number Placeholder 213"/>
          <p:cNvSpPr>
            <a:spLocks noGrp="1"/>
          </p:cNvSpPr>
          <p:nvPr>
            <p:ph type="sldNum" sz="quarter" idx="12"/>
          </p:nvPr>
        </p:nvSpPr>
        <p:spPr/>
        <p:txBody>
          <a:body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12192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13152" y="571500"/>
            <a:ext cx="3657600" cy="2197100"/>
          </a:xfrm>
        </p:spPr>
        <p:txBody>
          <a:bodyPr anchor="b">
            <a:normAutofit/>
          </a:bodyPr>
          <a:lstStyle>
            <a:lvl1pPr>
              <a:defRPr sz="2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43197" y="571500"/>
            <a:ext cx="6217920" cy="57150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913152" y="2995012"/>
            <a:ext cx="3657600" cy="2285950"/>
          </a:xfrm>
        </p:spPr>
        <p:txBody>
          <a:bodyPr>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cxnSp>
        <p:nvCxnSpPr>
          <p:cNvPr id="60" name="Straight Connector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lvl1pPr>
              <a:defRPr>
                <a:solidFill>
                  <a:schemeClr val="bg1"/>
                </a:solidFill>
              </a:defRPr>
            </a:lvl1pPr>
          </a:lstStyle>
          <a:p>
            <a:fld id="{F5BAF629-ECA2-4CF3-B790-9D9BDED98269}" type="datetime1">
              <a:rPr lang="en-US" smtClean="0"/>
              <a:pPr/>
              <a:t>5/12/2020</a:t>
            </a:fld>
            <a:endParaRPr lang="en-US" dirty="0"/>
          </a:p>
        </p:txBody>
      </p:sp>
      <p:sp>
        <p:nvSpPr>
          <p:cNvPr id="8" name="Slide Number Placeholder 7"/>
          <p:cNvSpPr>
            <a:spLocks noGrp="1"/>
          </p:cNvSpPr>
          <p:nvPr>
            <p:ph type="sldNum" sz="quarter" idx="12"/>
          </p:nvPr>
        </p:nvSpPr>
        <p:spPr/>
        <p:txBody>
          <a:bodyPr/>
          <a:lstStyle>
            <a:lvl1pPr>
              <a:defRPr>
                <a:solidFill>
                  <a:schemeClr val="bg1"/>
                </a:solidFill>
              </a:defRPr>
            </a:lvl1p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12192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9" name="Straight Connector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909560" y="576072"/>
            <a:ext cx="3657600" cy="2194560"/>
          </a:xfrm>
        </p:spPr>
        <p:txBody>
          <a:bodyPr anchor="b">
            <a:normAutofit/>
          </a:bodyPr>
          <a:lstStyle>
            <a:lvl1pPr>
              <a:defRPr sz="2600">
                <a:solidFill>
                  <a:schemeClr val="bg1"/>
                </a:solidFill>
              </a:defRPr>
            </a:lvl1pPr>
          </a:lstStyle>
          <a:p>
            <a:r>
              <a:rPr lang="en-US" smtClean="0"/>
              <a:t>Click to edit Master title style</a:t>
            </a:r>
            <a:endParaRPr lang="en-US"/>
          </a:p>
        </p:txBody>
      </p:sp>
      <p:sp>
        <p:nvSpPr>
          <p:cNvPr id="3" name="Picture Placeholder 2" descr="An empty placeholder to add an image. Click on the placeholder and select the image that you wish to add."/>
          <p:cNvSpPr>
            <a:spLocks noGrp="1"/>
          </p:cNvSpPr>
          <p:nvPr>
            <p:ph type="pic" idx="1"/>
          </p:nvPr>
        </p:nvSpPr>
        <p:spPr>
          <a:xfrm>
            <a:off x="4412" y="-159"/>
            <a:ext cx="7315200" cy="6858000"/>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909560" y="2999232"/>
            <a:ext cx="3657600" cy="2286000"/>
          </a:xfrm>
        </p:spPr>
        <p:txBody>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195943"/>
            <a:ext cx="12192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48" name="Straight Connector 147"/>
          <p:cNvCxnSpPr/>
          <p:nvPr userDrawn="1"/>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defRPr>
            </a:lvl1pPr>
          </a:lstStyle>
          <a:p>
            <a:r>
              <a:rPr lang="en-US" dirty="0"/>
              <a:t>Add a footer</a:t>
            </a:r>
          </a:p>
        </p:txBody>
      </p:sp>
      <p:sp>
        <p:nvSpPr>
          <p:cNvPr id="4" name="Date Placeholder 3"/>
          <p:cNvSpPr>
            <a:spLocks noGrp="1"/>
          </p:cNvSpPr>
          <p:nvPr>
            <p:ph type="dt" sz="half" idx="2"/>
          </p:nvPr>
        </p:nvSpPr>
        <p:spPr>
          <a:xfrm>
            <a:off x="9294042" y="6289679"/>
            <a:ext cx="965946"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B51B2453-8663-4C69-AF73-9FD7B1DEC5D0}" type="datetime1">
              <a:rPr lang="en-US" smtClean="0"/>
              <a:pPr/>
              <a:t>5/12/2020</a:t>
            </a:fld>
            <a:endParaRPr lang="en-US" dirty="0"/>
          </a:p>
        </p:txBody>
      </p:sp>
      <p:sp>
        <p:nvSpPr>
          <p:cNvPr id="6" name="Slide Number Placeholder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ipc.on.ca/health-organizations/" TargetMode="External"/><Relationship Id="rId2" Type="http://schemas.openxmlformats.org/officeDocument/2006/relationships/hyperlink" Target="https://www.ipc.on.ca/wp-content/uploads/Resources/fact-07-e.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thp.ca/"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3845" y="1426746"/>
            <a:ext cx="9604310" cy="3383280"/>
          </a:xfrm>
        </p:spPr>
        <p:txBody>
          <a:bodyPr>
            <a:normAutofit/>
          </a:bodyPr>
          <a:lstStyle/>
          <a:p>
            <a:r>
              <a:rPr lang="en-US" sz="5400" dirty="0"/>
              <a:t>COVID-19 Outbreak: Communications </a:t>
            </a:r>
            <a:r>
              <a:rPr lang="en-US" sz="5400" dirty="0" smtClean="0"/>
              <a:t>Toolkit</a:t>
            </a:r>
            <a:br>
              <a:rPr lang="en-US" sz="5400" dirty="0" smtClean="0"/>
            </a:br>
            <a:r>
              <a:rPr lang="en-US" sz="5400" dirty="0"/>
              <a:t>For </a:t>
            </a:r>
            <a:r>
              <a:rPr lang="en-GB" sz="5400" dirty="0"/>
              <a:t>Congregate Living </a:t>
            </a:r>
            <a:r>
              <a:rPr lang="en-GB" sz="5400" dirty="0" smtClean="0"/>
              <a:t>Environments</a:t>
            </a:r>
            <a:endParaRPr lang="en-US" sz="5400" dirty="0"/>
          </a:p>
        </p:txBody>
      </p:sp>
      <p:sp>
        <p:nvSpPr>
          <p:cNvPr id="3" name="Subtitle 2"/>
          <p:cNvSpPr>
            <a:spLocks noGrp="1"/>
          </p:cNvSpPr>
          <p:nvPr>
            <p:ph type="subTitle" idx="1"/>
          </p:nvPr>
        </p:nvSpPr>
        <p:spPr>
          <a:xfrm>
            <a:off x="1293845" y="5394464"/>
            <a:ext cx="9604310" cy="1222236"/>
          </a:xfrm>
        </p:spPr>
        <p:txBody>
          <a:bodyPr>
            <a:normAutofit fontScale="62500" lnSpcReduction="20000"/>
          </a:bodyPr>
          <a:lstStyle/>
          <a:p>
            <a:pPr>
              <a:lnSpc>
                <a:spcPct val="110000"/>
              </a:lnSpc>
            </a:pPr>
            <a:r>
              <a:rPr lang="en-GB" sz="2500" b="1" dirty="0" smtClean="0"/>
              <a:t>Developed in Collaboration with </a:t>
            </a:r>
            <a:r>
              <a:rPr lang="en-CA" sz="2500" b="1" dirty="0" smtClean="0"/>
              <a:t>Trillium Health Partners, </a:t>
            </a:r>
            <a:r>
              <a:rPr lang="en-CA" sz="2500" b="1" dirty="0"/>
              <a:t>William Osler Health System, Markham </a:t>
            </a:r>
            <a:r>
              <a:rPr lang="en-CA" sz="2500" b="1" dirty="0" smtClean="0"/>
              <a:t>Stouffville </a:t>
            </a:r>
            <a:r>
              <a:rPr lang="en-CA" sz="2500" b="1" dirty="0"/>
              <a:t>Hospital, Royal </a:t>
            </a:r>
            <a:r>
              <a:rPr lang="en-CA" sz="2500" b="1" dirty="0" smtClean="0"/>
              <a:t>Victoria </a:t>
            </a:r>
            <a:r>
              <a:rPr lang="en-CA" sz="2500" b="1" dirty="0"/>
              <a:t>Regional Health Centre and </a:t>
            </a:r>
            <a:r>
              <a:rPr lang="en-CA" sz="2500" b="1" dirty="0" smtClean="0"/>
              <a:t>Ontario Health Central Region</a:t>
            </a:r>
            <a:endParaRPr lang="en-CA" sz="2500" b="1" dirty="0"/>
          </a:p>
          <a:p>
            <a:r>
              <a:rPr lang="en-GB" sz="2500" b="1" dirty="0" smtClean="0"/>
              <a:t> </a:t>
            </a:r>
            <a:endParaRPr lang="en-US" sz="2500" b="1" dirty="0"/>
          </a:p>
          <a:p>
            <a:endParaRPr lang="en-US" sz="2500" b="1" dirty="0" smtClean="0"/>
          </a:p>
          <a:p>
            <a:r>
              <a:rPr lang="en-US" sz="2500" b="1" dirty="0" smtClean="0"/>
              <a:t>May  </a:t>
            </a:r>
            <a:r>
              <a:rPr lang="en-US" sz="2500" b="1" dirty="0"/>
              <a:t>2020</a:t>
            </a:r>
          </a:p>
          <a:p>
            <a:endParaRPr lang="en-US" dirty="0"/>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2" y="-25889"/>
            <a:ext cx="10515600" cy="864090"/>
          </a:xfrm>
        </p:spPr>
        <p:txBody>
          <a:bodyPr>
            <a:normAutofit/>
          </a:bodyPr>
          <a:lstStyle/>
          <a:p>
            <a:r>
              <a:rPr lang="en-US" sz="3600" dirty="0" smtClean="0"/>
              <a:t>Web Updates: Outbreaks</a:t>
            </a:r>
            <a:endParaRPr lang="en-US" sz="3600" dirty="0"/>
          </a:p>
        </p:txBody>
      </p:sp>
      <p:sp>
        <p:nvSpPr>
          <p:cNvPr id="4" name="Slide Number Placeholder 3"/>
          <p:cNvSpPr>
            <a:spLocks noGrp="1"/>
          </p:cNvSpPr>
          <p:nvPr>
            <p:ph type="sldNum" sz="quarter" idx="12"/>
          </p:nvPr>
        </p:nvSpPr>
        <p:spPr/>
        <p:txBody>
          <a:bodyPr/>
          <a:lstStyle/>
          <a:p>
            <a:fld id="{39BD1827-BA23-4F55-BD5D-4D7FF3CE22F9}" type="slidenum">
              <a:rPr lang="en-CA" smtClean="0"/>
              <a:t>10</a:t>
            </a:fld>
            <a:endParaRPr lang="en-CA" dirty="0"/>
          </a:p>
        </p:txBody>
      </p:sp>
      <p:sp>
        <p:nvSpPr>
          <p:cNvPr id="5" name="Rectangle 4"/>
          <p:cNvSpPr/>
          <p:nvPr/>
        </p:nvSpPr>
        <p:spPr>
          <a:xfrm>
            <a:off x="759542" y="1299673"/>
            <a:ext cx="11038901" cy="1477328"/>
          </a:xfrm>
          <a:prstGeom prst="rect">
            <a:avLst/>
          </a:prstGeom>
        </p:spPr>
        <p:txBody>
          <a:bodyPr wrap="square">
            <a:spAutoFit/>
          </a:bodyPr>
          <a:lstStyle/>
          <a:p>
            <a:pPr lvl="0"/>
            <a:endParaRPr lang="en-CA" dirty="0"/>
          </a:p>
          <a:p>
            <a:pPr lvl="0"/>
            <a:endParaRPr lang="en-CA" dirty="0" smtClean="0"/>
          </a:p>
          <a:p>
            <a:pPr lvl="0"/>
            <a:endParaRPr lang="en-CA" dirty="0"/>
          </a:p>
          <a:p>
            <a:pPr lvl="0"/>
            <a:endParaRPr lang="en-CA" dirty="0" smtClean="0"/>
          </a:p>
          <a:p>
            <a:pPr lvl="0"/>
            <a:endParaRPr lang="en-CA" dirty="0"/>
          </a:p>
        </p:txBody>
      </p:sp>
      <p:sp>
        <p:nvSpPr>
          <p:cNvPr id="6" name="Rectangle 5"/>
          <p:cNvSpPr/>
          <p:nvPr/>
        </p:nvSpPr>
        <p:spPr>
          <a:xfrm>
            <a:off x="621792" y="1123337"/>
            <a:ext cx="11214744" cy="4893647"/>
          </a:xfrm>
          <a:prstGeom prst="rect">
            <a:avLst/>
          </a:prstGeom>
        </p:spPr>
        <p:txBody>
          <a:bodyPr wrap="square">
            <a:spAutoFit/>
          </a:bodyPr>
          <a:lstStyle/>
          <a:p>
            <a:r>
              <a:rPr lang="en-CA" sz="2400" b="1" dirty="0"/>
              <a:t>External </a:t>
            </a:r>
            <a:r>
              <a:rPr lang="en-CA" sz="2400" b="1" dirty="0" smtClean="0"/>
              <a:t>Website</a:t>
            </a:r>
          </a:p>
          <a:p>
            <a:r>
              <a:rPr lang="en-CA" b="1" dirty="0"/>
              <a:t>Option 1</a:t>
            </a:r>
            <a:r>
              <a:rPr lang="en-CA" b="1" dirty="0" smtClean="0"/>
              <a:t>:</a:t>
            </a:r>
          </a:p>
          <a:p>
            <a:pPr marL="342900" indent="-342900">
              <a:buFont typeface="Arial" panose="020B0604020202020204" pitchFamily="34" charset="0"/>
              <a:buChar char="•"/>
            </a:pPr>
            <a:r>
              <a:rPr lang="en-CA" dirty="0"/>
              <a:t>Consider having a dedicated ‘Outbreak’ section on your organization’s external website that can include the following:</a:t>
            </a:r>
          </a:p>
          <a:p>
            <a:pPr marL="800100" lvl="1" indent="-342900">
              <a:buFont typeface="Arial" panose="020B0604020202020204" pitchFamily="34" charset="0"/>
              <a:buChar char="•"/>
            </a:pPr>
            <a:r>
              <a:rPr lang="en-CA" dirty="0"/>
              <a:t>An outbreak tracker including the number of people affected when the outbreak was declared and number of people affected when the outbreak was declared over</a:t>
            </a:r>
          </a:p>
          <a:p>
            <a:pPr marL="800100" lvl="1" indent="-342900">
              <a:buFont typeface="Arial" panose="020B0604020202020204" pitchFamily="34" charset="0"/>
              <a:buChar char="•"/>
            </a:pPr>
            <a:r>
              <a:rPr lang="en-CA" dirty="0"/>
              <a:t>M</a:t>
            </a:r>
            <a:r>
              <a:rPr lang="en-CA" dirty="0" smtClean="0"/>
              <a:t>essaging </a:t>
            </a:r>
            <a:r>
              <a:rPr lang="en-CA" dirty="0"/>
              <a:t>about how your organization is defining a COVID-19 outbreak</a:t>
            </a:r>
          </a:p>
          <a:p>
            <a:pPr marL="800100" lvl="1" indent="-342900">
              <a:buFont typeface="Arial" panose="020B0604020202020204" pitchFamily="34" charset="0"/>
              <a:buChar char="•"/>
            </a:pPr>
            <a:r>
              <a:rPr lang="en-CA" dirty="0"/>
              <a:t>S</a:t>
            </a:r>
            <a:r>
              <a:rPr lang="en-CA" dirty="0" smtClean="0"/>
              <a:t>teps </a:t>
            </a:r>
            <a:r>
              <a:rPr lang="en-CA" dirty="0"/>
              <a:t>your organization is taking to keep everyone safe</a:t>
            </a:r>
          </a:p>
          <a:p>
            <a:pPr marL="800100" lvl="1" indent="-342900">
              <a:buFont typeface="Arial" panose="020B0604020202020204" pitchFamily="34" charset="0"/>
              <a:buChar char="•"/>
            </a:pPr>
            <a:r>
              <a:rPr lang="en-CA" dirty="0"/>
              <a:t>S</a:t>
            </a:r>
            <a:r>
              <a:rPr lang="en-CA" dirty="0" smtClean="0"/>
              <a:t>teps </a:t>
            </a:r>
            <a:r>
              <a:rPr lang="en-CA" dirty="0"/>
              <a:t>your organization takes when an outbreak is declared</a:t>
            </a:r>
          </a:p>
          <a:p>
            <a:endParaRPr lang="en-CA" b="1" dirty="0">
              <a:solidFill>
                <a:srgbClr val="005399"/>
              </a:solidFill>
            </a:endParaRPr>
          </a:p>
          <a:p>
            <a:r>
              <a:rPr lang="en-CA" b="1" dirty="0" smtClean="0"/>
              <a:t>Option 2:</a:t>
            </a:r>
          </a:p>
          <a:p>
            <a:pPr marL="342900" indent="-342900">
              <a:buFont typeface="Arial" panose="020B0604020202020204" pitchFamily="34" charset="0"/>
              <a:buChar char="•"/>
            </a:pPr>
            <a:r>
              <a:rPr lang="en-CA" dirty="0"/>
              <a:t>Consider having a dedicated ‘Outbreak’ section on your organization’s </a:t>
            </a:r>
            <a:r>
              <a:rPr lang="en-CA" dirty="0" smtClean="0"/>
              <a:t>external website that </a:t>
            </a:r>
            <a:r>
              <a:rPr lang="en-CA" dirty="0"/>
              <a:t>can include the following:</a:t>
            </a:r>
          </a:p>
          <a:p>
            <a:pPr marL="800100" lvl="1" indent="-342900">
              <a:buFont typeface="Arial" panose="020B0604020202020204" pitchFamily="34" charset="0"/>
              <a:buChar char="•"/>
            </a:pPr>
            <a:r>
              <a:rPr lang="en-CA" dirty="0"/>
              <a:t>A link to your public health unit from where people can access your organization’s outbreak information.</a:t>
            </a:r>
          </a:p>
          <a:p>
            <a:pPr marL="800100" lvl="1" indent="-342900">
              <a:buFont typeface="Arial" panose="020B0604020202020204" pitchFamily="34" charset="0"/>
              <a:buChar char="•"/>
            </a:pPr>
            <a:r>
              <a:rPr lang="en-CA" dirty="0"/>
              <a:t>S</a:t>
            </a:r>
            <a:r>
              <a:rPr lang="en-CA" dirty="0" smtClean="0"/>
              <a:t>teps </a:t>
            </a:r>
            <a:r>
              <a:rPr lang="en-CA" dirty="0"/>
              <a:t>your organization is taking to keep everyone safe</a:t>
            </a:r>
          </a:p>
          <a:p>
            <a:pPr marL="800100" lvl="1" indent="-342900">
              <a:buFont typeface="Arial" panose="020B0604020202020204" pitchFamily="34" charset="0"/>
              <a:buChar char="•"/>
            </a:pPr>
            <a:r>
              <a:rPr lang="en-CA" dirty="0"/>
              <a:t>S</a:t>
            </a:r>
            <a:r>
              <a:rPr lang="en-CA" dirty="0" smtClean="0"/>
              <a:t>teps </a:t>
            </a:r>
            <a:r>
              <a:rPr lang="en-CA" dirty="0"/>
              <a:t>your organization takes when an outbreak is </a:t>
            </a:r>
            <a:r>
              <a:rPr lang="en-CA" dirty="0" smtClean="0"/>
              <a:t>declared</a:t>
            </a:r>
          </a:p>
        </p:txBody>
      </p:sp>
    </p:spTree>
    <p:extLst>
      <p:ext uri="{BB962C8B-B14F-4D97-AF65-F5344CB8AC3E}">
        <p14:creationId xmlns:p14="http://schemas.microsoft.com/office/powerpoint/2010/main" val="3599675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i="1" dirty="0" smtClean="0"/>
              <a:t>Media Relations</a:t>
            </a:r>
            <a:endParaRPr lang="en-US" sz="5400" dirty="0"/>
          </a:p>
        </p:txBody>
      </p:sp>
    </p:spTree>
    <p:extLst>
      <p:ext uri="{BB962C8B-B14F-4D97-AF65-F5344CB8AC3E}">
        <p14:creationId xmlns:p14="http://schemas.microsoft.com/office/powerpoint/2010/main" val="1281590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2" y="103401"/>
            <a:ext cx="10515600" cy="683999"/>
          </a:xfrm>
        </p:spPr>
        <p:txBody>
          <a:bodyPr>
            <a:normAutofit/>
          </a:bodyPr>
          <a:lstStyle/>
          <a:p>
            <a:r>
              <a:rPr lang="en-US" sz="3600" dirty="0" smtClean="0"/>
              <a:t>Media Relations Best Practices</a:t>
            </a:r>
            <a:endParaRPr lang="en-US" sz="3600" dirty="0"/>
          </a:p>
        </p:txBody>
      </p:sp>
      <p:sp>
        <p:nvSpPr>
          <p:cNvPr id="3" name="Content Placeholder 2"/>
          <p:cNvSpPr>
            <a:spLocks noGrp="1"/>
          </p:cNvSpPr>
          <p:nvPr>
            <p:ph idx="1"/>
          </p:nvPr>
        </p:nvSpPr>
        <p:spPr>
          <a:xfrm>
            <a:off x="621792" y="1077451"/>
            <a:ext cx="10515600" cy="4976906"/>
          </a:xfrm>
        </p:spPr>
        <p:txBody>
          <a:bodyPr>
            <a:normAutofit fontScale="85000" lnSpcReduction="20000"/>
          </a:bodyPr>
          <a:lstStyle/>
          <a:p>
            <a:pPr marL="0" indent="0">
              <a:buNone/>
            </a:pPr>
            <a:r>
              <a:rPr lang="en-CA" b="1" dirty="0"/>
              <a:t>When speaking with a reporter, </a:t>
            </a:r>
            <a:r>
              <a:rPr lang="en-CA" b="1" dirty="0" smtClean="0"/>
              <a:t>please consider the following:</a:t>
            </a:r>
            <a:endParaRPr lang="en-CA" b="1" dirty="0"/>
          </a:p>
          <a:p>
            <a:pPr>
              <a:lnSpc>
                <a:spcPct val="100000"/>
              </a:lnSpc>
            </a:pPr>
            <a:r>
              <a:rPr lang="en-CA" dirty="0" smtClean="0"/>
              <a:t>Do your research: Find out as much information as possible about the reporter’s story, if other organizations are being contacted, and what kind of stories the reporter may have done before</a:t>
            </a:r>
          </a:p>
          <a:p>
            <a:pPr>
              <a:lnSpc>
                <a:spcPct val="100000"/>
              </a:lnSpc>
            </a:pPr>
            <a:r>
              <a:rPr lang="en-US" dirty="0" smtClean="0"/>
              <a:t>Determine approach through either written statement, phone or taped interview.  Each has pro</a:t>
            </a:r>
            <a:r>
              <a:rPr lang="en-US" dirty="0"/>
              <a:t>s</a:t>
            </a:r>
            <a:r>
              <a:rPr lang="en-US" dirty="0" smtClean="0"/>
              <a:t> and cons with a written statement being more controlled but an interview provides the opportunity to connect better with the audience</a:t>
            </a:r>
            <a:endParaRPr lang="en-CA" dirty="0" smtClean="0"/>
          </a:p>
          <a:p>
            <a:r>
              <a:rPr lang="en-CA" dirty="0" smtClean="0"/>
              <a:t>Identify your spokesperson: Ensure your senior leadership is in agreement</a:t>
            </a:r>
          </a:p>
          <a:p>
            <a:r>
              <a:rPr lang="en-CA" dirty="0" smtClean="0"/>
              <a:t>Prepare key messages and prep your spokesperson ahead of time</a:t>
            </a:r>
          </a:p>
          <a:p>
            <a:r>
              <a:rPr lang="en-CA" dirty="0" smtClean="0"/>
              <a:t>Be responsive: Media </a:t>
            </a:r>
            <a:r>
              <a:rPr lang="en-CA" dirty="0"/>
              <a:t>are on deadline</a:t>
            </a:r>
          </a:p>
          <a:p>
            <a:r>
              <a:rPr lang="en-CA" dirty="0" smtClean="0"/>
              <a:t>Be factual: Don’t lie or share information that isn’t finalized</a:t>
            </a:r>
            <a:endParaRPr lang="en-CA" dirty="0"/>
          </a:p>
          <a:p>
            <a:r>
              <a:rPr lang="en-CA" dirty="0" smtClean="0"/>
              <a:t>Be consistent: Think about what you have said before </a:t>
            </a:r>
            <a:endParaRPr lang="en-CA" dirty="0"/>
          </a:p>
          <a:p>
            <a:pPr>
              <a:lnSpc>
                <a:spcPct val="100000"/>
              </a:lnSpc>
            </a:pPr>
            <a:r>
              <a:rPr lang="en-CA" dirty="0" smtClean="0"/>
              <a:t>Be focused and careful: No matter how friendly a reporter may seem, stick to your key messages. There is no such thing as “off the record”</a:t>
            </a:r>
          </a:p>
          <a:p>
            <a:r>
              <a:rPr lang="en-CA" dirty="0" smtClean="0"/>
              <a:t>Be helpful: Offer </a:t>
            </a:r>
            <a:r>
              <a:rPr lang="en-CA" dirty="0"/>
              <a:t>background </a:t>
            </a:r>
            <a:r>
              <a:rPr lang="en-CA" dirty="0" smtClean="0"/>
              <a:t>information, photos</a:t>
            </a:r>
            <a:r>
              <a:rPr lang="en-CA" dirty="0"/>
              <a:t>, resources, etc</a:t>
            </a:r>
            <a:r>
              <a:rPr lang="en-CA" dirty="0" smtClean="0"/>
              <a:t>.</a:t>
            </a:r>
            <a:endParaRPr lang="en-CA" dirty="0"/>
          </a:p>
        </p:txBody>
      </p:sp>
      <p:sp>
        <p:nvSpPr>
          <p:cNvPr id="4" name="Slide Number Placeholder 3"/>
          <p:cNvSpPr>
            <a:spLocks noGrp="1"/>
          </p:cNvSpPr>
          <p:nvPr>
            <p:ph type="sldNum" sz="quarter" idx="12"/>
          </p:nvPr>
        </p:nvSpPr>
        <p:spPr/>
        <p:txBody>
          <a:bodyPr/>
          <a:lstStyle/>
          <a:p>
            <a:fld id="{39BD1827-BA23-4F55-BD5D-4D7FF3CE22F9}" type="slidenum">
              <a:rPr lang="en-CA" smtClean="0"/>
              <a:t>12</a:t>
            </a:fld>
            <a:endParaRPr lang="en-CA" dirty="0"/>
          </a:p>
        </p:txBody>
      </p:sp>
      <p:sp>
        <p:nvSpPr>
          <p:cNvPr id="5" name="Rectangle 4"/>
          <p:cNvSpPr/>
          <p:nvPr/>
        </p:nvSpPr>
        <p:spPr>
          <a:xfrm>
            <a:off x="759542" y="1299673"/>
            <a:ext cx="11038901" cy="1477328"/>
          </a:xfrm>
          <a:prstGeom prst="rect">
            <a:avLst/>
          </a:prstGeom>
        </p:spPr>
        <p:txBody>
          <a:bodyPr wrap="square">
            <a:spAutoFit/>
          </a:bodyPr>
          <a:lstStyle/>
          <a:p>
            <a:pPr lvl="0"/>
            <a:endParaRPr lang="en-CA" dirty="0"/>
          </a:p>
          <a:p>
            <a:pPr lvl="0"/>
            <a:endParaRPr lang="en-CA" dirty="0" smtClean="0"/>
          </a:p>
          <a:p>
            <a:pPr lvl="0"/>
            <a:endParaRPr lang="en-CA" dirty="0"/>
          </a:p>
          <a:p>
            <a:pPr lvl="0"/>
            <a:endParaRPr lang="en-CA" dirty="0" smtClean="0"/>
          </a:p>
          <a:p>
            <a:pPr lvl="0"/>
            <a:endParaRPr lang="en-CA" dirty="0"/>
          </a:p>
        </p:txBody>
      </p:sp>
    </p:spTree>
    <p:extLst>
      <p:ext uri="{BB962C8B-B14F-4D97-AF65-F5344CB8AC3E}">
        <p14:creationId xmlns:p14="http://schemas.microsoft.com/office/powerpoint/2010/main" val="2633879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i="1" dirty="0" smtClean="0"/>
              <a:t>PHIPA Guidelines</a:t>
            </a:r>
            <a:endParaRPr lang="en-US" sz="5400" dirty="0"/>
          </a:p>
        </p:txBody>
      </p:sp>
    </p:spTree>
    <p:extLst>
      <p:ext uri="{BB962C8B-B14F-4D97-AF65-F5344CB8AC3E}">
        <p14:creationId xmlns:p14="http://schemas.microsoft.com/office/powerpoint/2010/main" val="3190673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2" y="-318733"/>
            <a:ext cx="9601200" cy="1142385"/>
          </a:xfrm>
        </p:spPr>
        <p:txBody>
          <a:bodyPr>
            <a:normAutofit/>
          </a:bodyPr>
          <a:lstStyle/>
          <a:p>
            <a:r>
              <a:rPr lang="en-US" sz="3600" dirty="0" smtClean="0"/>
              <a:t>PHIPA Guidelines</a:t>
            </a:r>
            <a:endParaRPr lang="en-US" sz="3600" dirty="0"/>
          </a:p>
        </p:txBody>
      </p:sp>
      <p:sp>
        <p:nvSpPr>
          <p:cNvPr id="3" name="Content Placeholder 2"/>
          <p:cNvSpPr>
            <a:spLocks noGrp="1"/>
          </p:cNvSpPr>
          <p:nvPr>
            <p:ph idx="1"/>
          </p:nvPr>
        </p:nvSpPr>
        <p:spPr>
          <a:xfrm>
            <a:off x="606707" y="1644659"/>
            <a:ext cx="10515600" cy="4174480"/>
          </a:xfrm>
        </p:spPr>
        <p:txBody>
          <a:bodyPr>
            <a:normAutofit/>
          </a:bodyPr>
          <a:lstStyle/>
          <a:p>
            <a:pPr marL="0" indent="0">
              <a:buNone/>
            </a:pPr>
            <a:endParaRPr lang="en-US" dirty="0"/>
          </a:p>
          <a:p>
            <a:pPr marL="0" indent="0">
              <a:buNone/>
            </a:pPr>
            <a:endParaRPr lang="en-US" i="1" dirty="0" smtClean="0"/>
          </a:p>
        </p:txBody>
      </p:sp>
      <p:sp>
        <p:nvSpPr>
          <p:cNvPr id="4" name="Slide Number Placeholder 3"/>
          <p:cNvSpPr>
            <a:spLocks noGrp="1"/>
          </p:cNvSpPr>
          <p:nvPr>
            <p:ph type="sldNum" sz="quarter" idx="12"/>
          </p:nvPr>
        </p:nvSpPr>
        <p:spPr/>
        <p:txBody>
          <a:bodyPr/>
          <a:lstStyle/>
          <a:p>
            <a:fld id="{39BD1827-BA23-4F55-BD5D-4D7FF3CE22F9}" type="slidenum">
              <a:rPr lang="en-CA" smtClean="0"/>
              <a:t>14</a:t>
            </a:fld>
            <a:endParaRPr lang="en-CA" dirty="0"/>
          </a:p>
        </p:txBody>
      </p:sp>
      <p:sp>
        <p:nvSpPr>
          <p:cNvPr id="5" name="Rectangle 4"/>
          <p:cNvSpPr/>
          <p:nvPr/>
        </p:nvSpPr>
        <p:spPr>
          <a:xfrm>
            <a:off x="759542" y="1299673"/>
            <a:ext cx="11038901" cy="1477328"/>
          </a:xfrm>
          <a:prstGeom prst="rect">
            <a:avLst/>
          </a:prstGeom>
        </p:spPr>
        <p:txBody>
          <a:bodyPr wrap="square">
            <a:spAutoFit/>
          </a:bodyPr>
          <a:lstStyle/>
          <a:p>
            <a:pPr lvl="0"/>
            <a:endParaRPr lang="en-CA" dirty="0"/>
          </a:p>
          <a:p>
            <a:pPr lvl="0"/>
            <a:endParaRPr lang="en-CA" dirty="0" smtClean="0"/>
          </a:p>
          <a:p>
            <a:pPr lvl="0"/>
            <a:endParaRPr lang="en-CA" dirty="0"/>
          </a:p>
          <a:p>
            <a:pPr lvl="0"/>
            <a:endParaRPr lang="en-CA" dirty="0" smtClean="0"/>
          </a:p>
          <a:p>
            <a:pPr lvl="0"/>
            <a:endParaRPr lang="en-CA" dirty="0"/>
          </a:p>
        </p:txBody>
      </p:sp>
      <p:sp>
        <p:nvSpPr>
          <p:cNvPr id="6" name="TextBox 5"/>
          <p:cNvSpPr txBox="1"/>
          <p:nvPr/>
        </p:nvSpPr>
        <p:spPr>
          <a:xfrm>
            <a:off x="621792" y="873244"/>
            <a:ext cx="10517140" cy="5293757"/>
          </a:xfrm>
          <a:prstGeom prst="rect">
            <a:avLst/>
          </a:prstGeom>
          <a:noFill/>
        </p:spPr>
        <p:txBody>
          <a:bodyPr wrap="square" rtlCol="0">
            <a:spAutoFit/>
          </a:bodyPr>
          <a:lstStyle/>
          <a:p>
            <a:r>
              <a:rPr lang="en-CA" sz="1600" b="1" dirty="0"/>
              <a:t>What is the Personal Health Information Protection Act (PHIPA)?</a:t>
            </a:r>
            <a:endParaRPr lang="en-CA" sz="1600" dirty="0"/>
          </a:p>
          <a:p>
            <a:r>
              <a:rPr lang="en-US" sz="1600" i="1" dirty="0"/>
              <a:t>PHIPA </a:t>
            </a:r>
            <a:r>
              <a:rPr lang="en-US" sz="1600" dirty="0"/>
              <a:t>is the Personal Health Information Protection Act and is Ontario legislation established in November 2004. </a:t>
            </a:r>
            <a:r>
              <a:rPr lang="en-US" sz="1600" i="1" dirty="0"/>
              <a:t>PHIPA</a:t>
            </a:r>
            <a:r>
              <a:rPr lang="en-US" sz="1600" dirty="0"/>
              <a:t> defines how personal health information (PHI) must be handled (collected, used and disclosed) by </a:t>
            </a:r>
            <a:r>
              <a:rPr lang="en-US" sz="1600" dirty="0" smtClean="0"/>
              <a:t>healthcare </a:t>
            </a:r>
            <a:r>
              <a:rPr lang="en-US" sz="1600" dirty="0"/>
              <a:t>providers in Ontario.  </a:t>
            </a:r>
            <a:endParaRPr lang="en-CA" sz="1600" dirty="0"/>
          </a:p>
          <a:p>
            <a:r>
              <a:rPr lang="en-CA" sz="1600" b="1" dirty="0"/>
              <a:t> </a:t>
            </a:r>
            <a:endParaRPr lang="en-CA" sz="1600" dirty="0"/>
          </a:p>
          <a:p>
            <a:r>
              <a:rPr lang="en-CA" sz="1600" b="1" dirty="0"/>
              <a:t>What is Personal Health Information (PHI)?</a:t>
            </a:r>
            <a:endParaRPr lang="en-CA" sz="1600" dirty="0"/>
          </a:p>
          <a:p>
            <a:r>
              <a:rPr lang="en-CA" sz="1600" dirty="0"/>
              <a:t>Personal Health Information (PHI) is defined in </a:t>
            </a:r>
            <a:r>
              <a:rPr lang="en-CA" sz="1600" i="1" dirty="0"/>
              <a:t>PHIPA </a:t>
            </a:r>
            <a:r>
              <a:rPr lang="en-CA" sz="1600" dirty="0"/>
              <a:t>as identifying information relating to the physical or mental health of an individual, the provision of health care to an individual, the identification of the substitute decision-maker for the individual and the payments or eligibility of an individual for health care or coverage for health care, including the individual’s health number. Below are some examples of PHI:</a:t>
            </a:r>
          </a:p>
          <a:p>
            <a:pPr marL="285750" lvl="0" indent="-285750">
              <a:buFont typeface="Arial" panose="020B0604020202020204" pitchFamily="34" charset="0"/>
              <a:buChar char="•"/>
            </a:pPr>
            <a:r>
              <a:rPr lang="en-CA" sz="1600" dirty="0"/>
              <a:t>Health Card Number (HCN)</a:t>
            </a:r>
          </a:p>
          <a:p>
            <a:pPr marL="285750" lvl="0" indent="-285750">
              <a:buFont typeface="Arial" panose="020B0604020202020204" pitchFamily="34" charset="0"/>
              <a:buChar char="•"/>
            </a:pPr>
            <a:r>
              <a:rPr lang="en-CA" sz="1600" dirty="0"/>
              <a:t>Medical Record Number (MRN)</a:t>
            </a:r>
          </a:p>
          <a:p>
            <a:pPr marL="285750" lvl="0" indent="-285750">
              <a:buFont typeface="Arial" panose="020B0604020202020204" pitchFamily="34" charset="0"/>
              <a:buChar char="•"/>
            </a:pPr>
            <a:r>
              <a:rPr lang="en-CA" sz="1600" dirty="0"/>
              <a:t>Health care history</a:t>
            </a:r>
          </a:p>
          <a:p>
            <a:pPr marL="285750" lvl="0" indent="-285750">
              <a:buFont typeface="Arial" panose="020B0604020202020204" pitchFamily="34" charset="0"/>
              <a:buChar char="•"/>
            </a:pPr>
            <a:r>
              <a:rPr lang="en-CA" sz="1600" dirty="0"/>
              <a:t>Family medical history</a:t>
            </a:r>
          </a:p>
          <a:p>
            <a:pPr marL="285750" lvl="0" indent="-285750">
              <a:buFont typeface="Arial" panose="020B0604020202020204" pitchFamily="34" charset="0"/>
              <a:buChar char="•"/>
            </a:pPr>
            <a:r>
              <a:rPr lang="en-CA" sz="1600" dirty="0"/>
              <a:t>Test results</a:t>
            </a:r>
          </a:p>
          <a:p>
            <a:pPr marL="285750" lvl="0" indent="-285750">
              <a:buFont typeface="Arial" panose="020B0604020202020204" pitchFamily="34" charset="0"/>
              <a:buChar char="•"/>
            </a:pPr>
            <a:r>
              <a:rPr lang="en-CA" sz="1600" dirty="0"/>
              <a:t>Diagnostic </a:t>
            </a:r>
            <a:r>
              <a:rPr lang="en-CA" sz="1600" dirty="0" smtClean="0"/>
              <a:t>images</a:t>
            </a:r>
          </a:p>
          <a:p>
            <a:pPr lvl="0"/>
            <a:endParaRPr lang="en-CA" sz="1600" dirty="0"/>
          </a:p>
          <a:p>
            <a:r>
              <a:rPr lang="en-US" sz="1600" dirty="0" smtClean="0"/>
              <a:t>This </a:t>
            </a:r>
            <a:r>
              <a:rPr lang="en-US" sz="1600" dirty="0"/>
              <a:t>list is not exhaustive. </a:t>
            </a:r>
            <a:r>
              <a:rPr lang="en-US" sz="1600" dirty="0" smtClean="0"/>
              <a:t>Your organization </a:t>
            </a:r>
            <a:r>
              <a:rPr lang="en-US" sz="1600" dirty="0"/>
              <a:t>may have other types of personal health information in its custody or control, which may include information that is not recorded (e.g., a verbal disclosure). Also, if there is a reasonable expectation that an individual can be identified from the information disclosed (either alone or when combined with other information), such information will likely qualify as personal health information</a:t>
            </a:r>
            <a:r>
              <a:rPr lang="en-US" dirty="0" smtClean="0"/>
              <a:t>.</a:t>
            </a:r>
            <a:endParaRPr lang="en-CA" dirty="0"/>
          </a:p>
        </p:txBody>
      </p:sp>
    </p:spTree>
    <p:extLst>
      <p:ext uri="{BB962C8B-B14F-4D97-AF65-F5344CB8AC3E}">
        <p14:creationId xmlns:p14="http://schemas.microsoft.com/office/powerpoint/2010/main" val="80875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2" y="256387"/>
            <a:ext cx="9601200" cy="546410"/>
          </a:xfrm>
        </p:spPr>
        <p:txBody>
          <a:bodyPr>
            <a:noAutofit/>
          </a:bodyPr>
          <a:lstStyle/>
          <a:p>
            <a:r>
              <a:rPr lang="en-US" sz="3600" dirty="0" smtClean="0"/>
              <a:t>PHIPA Guidelines</a:t>
            </a:r>
            <a:endParaRPr lang="en-US" sz="3600" dirty="0"/>
          </a:p>
        </p:txBody>
      </p:sp>
      <p:sp>
        <p:nvSpPr>
          <p:cNvPr id="3" name="Content Placeholder 2"/>
          <p:cNvSpPr>
            <a:spLocks noGrp="1"/>
          </p:cNvSpPr>
          <p:nvPr>
            <p:ph idx="1"/>
          </p:nvPr>
        </p:nvSpPr>
        <p:spPr>
          <a:xfrm>
            <a:off x="606707" y="1644659"/>
            <a:ext cx="10515600" cy="4174480"/>
          </a:xfrm>
        </p:spPr>
        <p:txBody>
          <a:bodyPr>
            <a:normAutofit/>
          </a:bodyPr>
          <a:lstStyle/>
          <a:p>
            <a:pPr marL="0" indent="0">
              <a:buNone/>
            </a:pPr>
            <a:endParaRPr lang="en-US" dirty="0"/>
          </a:p>
          <a:p>
            <a:pPr marL="0" indent="0">
              <a:buNone/>
            </a:pPr>
            <a:endParaRPr lang="en-US" i="1" dirty="0" smtClean="0"/>
          </a:p>
        </p:txBody>
      </p:sp>
      <p:sp>
        <p:nvSpPr>
          <p:cNvPr id="4" name="Slide Number Placeholder 3"/>
          <p:cNvSpPr>
            <a:spLocks noGrp="1"/>
          </p:cNvSpPr>
          <p:nvPr>
            <p:ph type="sldNum" sz="quarter" idx="12"/>
          </p:nvPr>
        </p:nvSpPr>
        <p:spPr/>
        <p:txBody>
          <a:bodyPr/>
          <a:lstStyle/>
          <a:p>
            <a:fld id="{39BD1827-BA23-4F55-BD5D-4D7FF3CE22F9}" type="slidenum">
              <a:rPr lang="en-CA" smtClean="0"/>
              <a:t>15</a:t>
            </a:fld>
            <a:endParaRPr lang="en-CA" dirty="0"/>
          </a:p>
        </p:txBody>
      </p:sp>
      <p:sp>
        <p:nvSpPr>
          <p:cNvPr id="5" name="Rectangle 4"/>
          <p:cNvSpPr/>
          <p:nvPr/>
        </p:nvSpPr>
        <p:spPr>
          <a:xfrm>
            <a:off x="759542" y="1299673"/>
            <a:ext cx="11038901" cy="1477328"/>
          </a:xfrm>
          <a:prstGeom prst="rect">
            <a:avLst/>
          </a:prstGeom>
        </p:spPr>
        <p:txBody>
          <a:bodyPr wrap="square">
            <a:spAutoFit/>
          </a:bodyPr>
          <a:lstStyle/>
          <a:p>
            <a:pPr lvl="0"/>
            <a:endParaRPr lang="en-CA" dirty="0"/>
          </a:p>
          <a:p>
            <a:pPr lvl="0"/>
            <a:endParaRPr lang="en-CA" dirty="0" smtClean="0"/>
          </a:p>
          <a:p>
            <a:pPr lvl="0"/>
            <a:endParaRPr lang="en-CA" dirty="0"/>
          </a:p>
          <a:p>
            <a:pPr lvl="0"/>
            <a:endParaRPr lang="en-CA" dirty="0" smtClean="0"/>
          </a:p>
          <a:p>
            <a:pPr lvl="0"/>
            <a:endParaRPr lang="en-CA" dirty="0"/>
          </a:p>
        </p:txBody>
      </p:sp>
      <p:sp>
        <p:nvSpPr>
          <p:cNvPr id="6" name="TextBox 5"/>
          <p:cNvSpPr txBox="1"/>
          <p:nvPr/>
        </p:nvSpPr>
        <p:spPr>
          <a:xfrm>
            <a:off x="621792" y="1294824"/>
            <a:ext cx="10517140" cy="4524315"/>
          </a:xfrm>
          <a:prstGeom prst="rect">
            <a:avLst/>
          </a:prstGeom>
          <a:noFill/>
        </p:spPr>
        <p:txBody>
          <a:bodyPr wrap="square" rtlCol="0">
            <a:spAutoFit/>
          </a:bodyPr>
          <a:lstStyle/>
          <a:p>
            <a:r>
              <a:rPr lang="en-CA" b="1" dirty="0"/>
              <a:t>What is a privacy breach?</a:t>
            </a:r>
            <a:endParaRPr lang="en-CA" dirty="0"/>
          </a:p>
          <a:p>
            <a:r>
              <a:rPr lang="en-CA" dirty="0"/>
              <a:t>A </a:t>
            </a:r>
            <a:r>
              <a:rPr lang="en-CA" b="1" dirty="0"/>
              <a:t>Privacy Breach</a:t>
            </a:r>
            <a:r>
              <a:rPr lang="en-CA" dirty="0"/>
              <a:t> is when PHI has been accessed, collected, used or disclosed in a manner which conflicts with the provisions of </a:t>
            </a:r>
            <a:r>
              <a:rPr lang="en-CA" i="1" dirty="0"/>
              <a:t>PHIPA, FIPPA</a:t>
            </a:r>
            <a:r>
              <a:rPr lang="en-CA" dirty="0"/>
              <a:t> and </a:t>
            </a:r>
            <a:r>
              <a:rPr lang="en-CA" dirty="0" smtClean="0"/>
              <a:t>your organization’s </a:t>
            </a:r>
            <a:r>
              <a:rPr lang="en-CA" dirty="0"/>
              <a:t>Privacy Policy. This includes when PHI is lost, stolen, or accessed by unauthorized persons. It also includes situations where PHI is copied, modified or disposed of without authority</a:t>
            </a:r>
            <a:r>
              <a:rPr lang="en-CA" dirty="0" smtClean="0"/>
              <a:t>.</a:t>
            </a:r>
          </a:p>
          <a:p>
            <a:endParaRPr lang="en-CA" dirty="0"/>
          </a:p>
          <a:p>
            <a:r>
              <a:rPr lang="en-CA" b="1" dirty="0" smtClean="0"/>
              <a:t>Are there exceptions to these guidelines?</a:t>
            </a:r>
          </a:p>
          <a:p>
            <a:r>
              <a:rPr lang="en-CA" dirty="0" smtClean="0"/>
              <a:t>In </a:t>
            </a:r>
            <a:r>
              <a:rPr lang="en-CA" dirty="0"/>
              <a:t>emergency and limited other </a:t>
            </a:r>
            <a:r>
              <a:rPr lang="en-CA" dirty="0" smtClean="0"/>
              <a:t>situations, personal </a:t>
            </a:r>
            <a:r>
              <a:rPr lang="en-CA" dirty="0"/>
              <a:t>information, including personal</a:t>
            </a:r>
          </a:p>
          <a:p>
            <a:r>
              <a:rPr lang="en-CA" dirty="0"/>
              <a:t>health information, may need to be </a:t>
            </a:r>
            <a:r>
              <a:rPr lang="en-CA" dirty="0" smtClean="0"/>
              <a:t>disclosed. </a:t>
            </a:r>
            <a:r>
              <a:rPr lang="en-CA" dirty="0"/>
              <a:t>T</a:t>
            </a:r>
            <a:r>
              <a:rPr lang="en-CA" dirty="0" smtClean="0"/>
              <a:t>he circumstances may </a:t>
            </a:r>
            <a:r>
              <a:rPr lang="en-CA" dirty="0"/>
              <a:t>include emergencies or critical </a:t>
            </a:r>
            <a:r>
              <a:rPr lang="en-CA" dirty="0" smtClean="0"/>
              <a:t>situations affecting </a:t>
            </a:r>
            <a:r>
              <a:rPr lang="en-CA" dirty="0"/>
              <a:t>individuals or public health </a:t>
            </a:r>
            <a:r>
              <a:rPr lang="en-CA" dirty="0" smtClean="0"/>
              <a:t>and safety</a:t>
            </a:r>
            <a:r>
              <a:rPr lang="en-CA" dirty="0"/>
              <a:t>, as well as situations calling </a:t>
            </a:r>
            <a:r>
              <a:rPr lang="en-CA" dirty="0" smtClean="0"/>
              <a:t>for compassion. To learn more, please </a:t>
            </a:r>
            <a:r>
              <a:rPr lang="en-CA" dirty="0" smtClean="0">
                <a:hlinkClick r:id="rId2"/>
              </a:rPr>
              <a:t>click here</a:t>
            </a:r>
            <a:r>
              <a:rPr lang="en-CA" dirty="0" smtClean="0"/>
              <a:t>.</a:t>
            </a:r>
          </a:p>
          <a:p>
            <a:endParaRPr lang="en-CA" dirty="0"/>
          </a:p>
          <a:p>
            <a:r>
              <a:rPr lang="en-CA" b="1" dirty="0" smtClean="0"/>
              <a:t>Please note: </a:t>
            </a:r>
            <a:r>
              <a:rPr lang="en-CA" dirty="0" smtClean="0"/>
              <a:t>As per PHIPA guidelines, consent is required from the resident or substitute decision maker to disclose any personal health information. To learn more, please visit the Information and Privacy Commissioner of Ontario’s </a:t>
            </a:r>
            <a:r>
              <a:rPr lang="en-CA" dirty="0" smtClean="0">
                <a:hlinkClick r:id="rId3"/>
              </a:rPr>
              <a:t>website</a:t>
            </a:r>
            <a:r>
              <a:rPr lang="en-CA" dirty="0" smtClean="0"/>
              <a:t>.</a:t>
            </a:r>
            <a:r>
              <a:rPr lang="en-CA" dirty="0"/>
              <a:t> </a:t>
            </a:r>
          </a:p>
          <a:p>
            <a:endParaRPr lang="en-CA" dirty="0"/>
          </a:p>
        </p:txBody>
      </p:sp>
    </p:spTree>
    <p:extLst>
      <p:ext uri="{BB962C8B-B14F-4D97-AF65-F5344CB8AC3E}">
        <p14:creationId xmlns:p14="http://schemas.microsoft.com/office/powerpoint/2010/main" val="2047337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i="1" dirty="0"/>
              <a:t>Key </a:t>
            </a:r>
            <a:r>
              <a:rPr lang="en-US" sz="5400" i="1" dirty="0" smtClean="0"/>
              <a:t>Messages</a:t>
            </a:r>
            <a:endParaRPr lang="en-US" sz="5400" dirty="0"/>
          </a:p>
        </p:txBody>
      </p:sp>
    </p:spTree>
    <p:extLst>
      <p:ext uri="{BB962C8B-B14F-4D97-AF65-F5344CB8AC3E}">
        <p14:creationId xmlns:p14="http://schemas.microsoft.com/office/powerpoint/2010/main" val="3899667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2" y="186353"/>
            <a:ext cx="9601200" cy="524847"/>
          </a:xfrm>
        </p:spPr>
        <p:txBody>
          <a:bodyPr>
            <a:noAutofit/>
          </a:bodyPr>
          <a:lstStyle/>
          <a:p>
            <a:r>
              <a:rPr lang="en-US" sz="3600" dirty="0" smtClean="0"/>
              <a:t>Key messages for Staff: Outbreak </a:t>
            </a:r>
            <a:endParaRPr lang="en-US" sz="3600" dirty="0"/>
          </a:p>
        </p:txBody>
      </p:sp>
      <p:sp>
        <p:nvSpPr>
          <p:cNvPr id="3" name="Content Placeholder 2"/>
          <p:cNvSpPr>
            <a:spLocks noGrp="1"/>
          </p:cNvSpPr>
          <p:nvPr>
            <p:ph idx="1"/>
          </p:nvPr>
        </p:nvSpPr>
        <p:spPr>
          <a:xfrm>
            <a:off x="606707" y="1644659"/>
            <a:ext cx="10515600" cy="4174480"/>
          </a:xfrm>
        </p:spPr>
        <p:txBody>
          <a:bodyPr>
            <a:normAutofit/>
          </a:bodyPr>
          <a:lstStyle/>
          <a:p>
            <a:pPr marL="0" indent="0">
              <a:buNone/>
            </a:pPr>
            <a:endParaRPr lang="en-US" dirty="0"/>
          </a:p>
          <a:p>
            <a:pPr marL="0" indent="0">
              <a:buNone/>
            </a:pPr>
            <a:endParaRPr lang="en-US" i="1" dirty="0" smtClean="0"/>
          </a:p>
        </p:txBody>
      </p:sp>
      <p:sp>
        <p:nvSpPr>
          <p:cNvPr id="4" name="Slide Number Placeholder 3"/>
          <p:cNvSpPr>
            <a:spLocks noGrp="1"/>
          </p:cNvSpPr>
          <p:nvPr>
            <p:ph type="sldNum" sz="quarter" idx="12"/>
          </p:nvPr>
        </p:nvSpPr>
        <p:spPr/>
        <p:txBody>
          <a:bodyPr/>
          <a:lstStyle/>
          <a:p>
            <a:fld id="{39BD1827-BA23-4F55-BD5D-4D7FF3CE22F9}" type="slidenum">
              <a:rPr lang="en-CA" smtClean="0"/>
              <a:t>17</a:t>
            </a:fld>
            <a:endParaRPr lang="en-CA" dirty="0"/>
          </a:p>
        </p:txBody>
      </p:sp>
      <p:sp>
        <p:nvSpPr>
          <p:cNvPr id="5" name="Rectangle 4"/>
          <p:cNvSpPr/>
          <p:nvPr/>
        </p:nvSpPr>
        <p:spPr>
          <a:xfrm>
            <a:off x="759542" y="1299673"/>
            <a:ext cx="11038901" cy="1477328"/>
          </a:xfrm>
          <a:prstGeom prst="rect">
            <a:avLst/>
          </a:prstGeom>
        </p:spPr>
        <p:txBody>
          <a:bodyPr wrap="square">
            <a:spAutoFit/>
          </a:bodyPr>
          <a:lstStyle/>
          <a:p>
            <a:pPr lvl="0"/>
            <a:endParaRPr lang="en-CA" dirty="0"/>
          </a:p>
          <a:p>
            <a:pPr lvl="0"/>
            <a:endParaRPr lang="en-CA" dirty="0" smtClean="0"/>
          </a:p>
          <a:p>
            <a:pPr lvl="0"/>
            <a:endParaRPr lang="en-CA" dirty="0"/>
          </a:p>
          <a:p>
            <a:pPr lvl="0"/>
            <a:endParaRPr lang="en-CA" dirty="0" smtClean="0"/>
          </a:p>
          <a:p>
            <a:pPr lvl="0"/>
            <a:endParaRPr lang="en-CA" dirty="0"/>
          </a:p>
        </p:txBody>
      </p:sp>
      <p:sp>
        <p:nvSpPr>
          <p:cNvPr id="6" name="TextBox 5"/>
          <p:cNvSpPr txBox="1"/>
          <p:nvPr/>
        </p:nvSpPr>
        <p:spPr>
          <a:xfrm>
            <a:off x="621792" y="711200"/>
            <a:ext cx="10517140" cy="6047809"/>
          </a:xfrm>
          <a:prstGeom prst="rect">
            <a:avLst/>
          </a:prstGeom>
          <a:noFill/>
        </p:spPr>
        <p:txBody>
          <a:bodyPr wrap="square" rtlCol="0">
            <a:spAutoFit/>
          </a:bodyPr>
          <a:lstStyle/>
          <a:p>
            <a:pPr marL="285750" lvl="0" indent="-285750">
              <a:spcAft>
                <a:spcPts val="200"/>
              </a:spcAft>
              <a:buFont typeface="Arial" panose="020B0604020202020204" pitchFamily="34" charset="0"/>
              <a:buChar char="•"/>
            </a:pPr>
            <a:r>
              <a:rPr lang="en-CA" sz="1300" b="1" dirty="0" smtClean="0"/>
              <a:t>[insert number] </a:t>
            </a:r>
            <a:r>
              <a:rPr lang="en-CA" sz="1300" dirty="0" smtClean="0"/>
              <a:t>patients/residents and/or </a:t>
            </a:r>
            <a:r>
              <a:rPr lang="en-CA" sz="1300" b="1" dirty="0" smtClean="0"/>
              <a:t>[insert number] </a:t>
            </a:r>
            <a:r>
              <a:rPr lang="en-CA" sz="1300" dirty="0" smtClean="0"/>
              <a:t>of health </a:t>
            </a:r>
            <a:r>
              <a:rPr lang="en-CA" sz="1300" dirty="0"/>
              <a:t>care workers have tested positive for COVID-19 </a:t>
            </a:r>
            <a:r>
              <a:rPr lang="en-CA" sz="1300" dirty="0" smtClean="0"/>
              <a:t>on </a:t>
            </a:r>
            <a:r>
              <a:rPr lang="en-CA" sz="1300" b="1" dirty="0" smtClean="0"/>
              <a:t>[insert unit/location] </a:t>
            </a:r>
            <a:r>
              <a:rPr lang="en-CA" sz="1300" dirty="0" smtClean="0"/>
              <a:t>between </a:t>
            </a:r>
            <a:r>
              <a:rPr lang="en-CA" sz="1300" b="1" dirty="0" smtClean="0"/>
              <a:t>[insert dates].</a:t>
            </a:r>
          </a:p>
          <a:p>
            <a:pPr marL="285750" indent="-285750">
              <a:spcAft>
                <a:spcPts val="200"/>
              </a:spcAft>
              <a:buFont typeface="Arial" panose="020B0604020202020204" pitchFamily="34" charset="0"/>
              <a:buChar char="•"/>
            </a:pPr>
            <a:r>
              <a:rPr lang="en-CA" sz="1300" dirty="0" smtClean="0"/>
              <a:t>At </a:t>
            </a:r>
            <a:r>
              <a:rPr lang="en-CA" sz="1300" dirty="0"/>
              <a:t>present, COVID-19 is prevalent in the community, but we are starting to see more staff to staff and </a:t>
            </a:r>
            <a:r>
              <a:rPr lang="en-CA" sz="1300" b="1" dirty="0" smtClean="0"/>
              <a:t>[insert type of congregate living environment] </a:t>
            </a:r>
            <a:r>
              <a:rPr lang="en-CA" sz="1300" dirty="0" smtClean="0"/>
              <a:t>transmissions</a:t>
            </a:r>
            <a:r>
              <a:rPr lang="en-CA" sz="1300" dirty="0"/>
              <a:t>. It is imperative that all staff and professional staff adhere to all infection control practices including hand hygiene, cleaning of shared equipment, appropriate use of personal protective equipment and physical distancing.</a:t>
            </a:r>
          </a:p>
          <a:p>
            <a:pPr marL="285750" lvl="0" indent="-285750">
              <a:spcAft>
                <a:spcPts val="200"/>
              </a:spcAft>
              <a:buFont typeface="Arial" panose="020B0604020202020204" pitchFamily="34" charset="0"/>
              <a:buChar char="•"/>
            </a:pPr>
            <a:r>
              <a:rPr lang="en-CA" sz="1300" dirty="0"/>
              <a:t>Out of an abundance of caution, we will be implementing several measures </a:t>
            </a:r>
            <a:r>
              <a:rPr lang="en-CA" sz="1300" dirty="0" smtClean="0"/>
              <a:t>including (for example):</a:t>
            </a:r>
            <a:endParaRPr lang="en-CA" sz="1300" dirty="0"/>
          </a:p>
          <a:p>
            <a:pPr marL="742950" lvl="1" indent="-285750">
              <a:spcAft>
                <a:spcPts val="200"/>
              </a:spcAft>
              <a:buFont typeface="Courier New" panose="02070309020205020404" pitchFamily="49" charset="0"/>
              <a:buChar char="o"/>
            </a:pPr>
            <a:r>
              <a:rPr lang="en-US" sz="1300" dirty="0"/>
              <a:t>Being closed to admissions</a:t>
            </a:r>
            <a:endParaRPr lang="en-CA" sz="1300" dirty="0"/>
          </a:p>
          <a:p>
            <a:pPr marL="742950" lvl="1" indent="-285750">
              <a:spcAft>
                <a:spcPts val="200"/>
              </a:spcAft>
              <a:buFont typeface="Courier New" panose="02070309020205020404" pitchFamily="49" charset="0"/>
              <a:buChar char="o"/>
            </a:pPr>
            <a:r>
              <a:rPr lang="en-US" sz="1300" dirty="0" smtClean="0"/>
              <a:t>Patients/residents being </a:t>
            </a:r>
            <a:r>
              <a:rPr lang="en-US" sz="1300" dirty="0"/>
              <a:t>placed on droplet/contact </a:t>
            </a:r>
            <a:r>
              <a:rPr lang="en-US" sz="1300" dirty="0" smtClean="0"/>
              <a:t>precautions</a:t>
            </a:r>
            <a:endParaRPr lang="en-CA" sz="1300" dirty="0"/>
          </a:p>
          <a:p>
            <a:pPr marL="285750" lvl="0" indent="-285750">
              <a:spcAft>
                <a:spcPts val="200"/>
              </a:spcAft>
              <a:buFont typeface="Arial" panose="020B0604020202020204" pitchFamily="34" charset="0"/>
              <a:buChar char="•"/>
            </a:pPr>
            <a:r>
              <a:rPr lang="en-US" sz="1300" dirty="0"/>
              <a:t>If any staff or professional staff experience symptoms they must immediately report these to their </a:t>
            </a:r>
            <a:r>
              <a:rPr lang="en-US" sz="1300" dirty="0" smtClean="0"/>
              <a:t>leader.</a:t>
            </a:r>
          </a:p>
          <a:p>
            <a:pPr marL="285750" lvl="0" indent="-285750">
              <a:spcAft>
                <a:spcPts val="200"/>
              </a:spcAft>
              <a:buFont typeface="Arial" panose="020B0604020202020204" pitchFamily="34" charset="0"/>
              <a:buChar char="•"/>
            </a:pPr>
            <a:r>
              <a:rPr lang="en-US" sz="1300" dirty="0" smtClean="0"/>
              <a:t>All </a:t>
            </a:r>
            <a:r>
              <a:rPr lang="en-US" sz="1300" dirty="0"/>
              <a:t>assigned staff will be required to work on </a:t>
            </a:r>
            <a:r>
              <a:rPr lang="en-US" sz="1300" dirty="0" smtClean="0"/>
              <a:t>this unit </a:t>
            </a:r>
            <a:r>
              <a:rPr lang="en-US" sz="1300" dirty="0"/>
              <a:t>and no other </a:t>
            </a:r>
            <a:r>
              <a:rPr lang="en-US" sz="1300" dirty="0" smtClean="0"/>
              <a:t>unit.</a:t>
            </a:r>
            <a:endParaRPr lang="en-CA" sz="1300" dirty="0"/>
          </a:p>
          <a:p>
            <a:pPr marL="285750" lvl="0" indent="-285750">
              <a:spcAft>
                <a:spcPts val="200"/>
              </a:spcAft>
              <a:buFont typeface="Arial" panose="020B0604020202020204" pitchFamily="34" charset="0"/>
              <a:buChar char="•"/>
            </a:pPr>
            <a:r>
              <a:rPr lang="en-CA" sz="1300" dirty="0"/>
              <a:t>These measures will have ongoing reassessment and will be in place until further notice.</a:t>
            </a:r>
          </a:p>
          <a:p>
            <a:pPr marL="285750" lvl="0" indent="-285750">
              <a:spcAft>
                <a:spcPts val="200"/>
              </a:spcAft>
              <a:buFont typeface="Arial" panose="020B0604020202020204" pitchFamily="34" charset="0"/>
              <a:buChar char="•"/>
            </a:pPr>
            <a:r>
              <a:rPr lang="en-CA" sz="1300" dirty="0"/>
              <a:t>We will also be testing all </a:t>
            </a:r>
            <a:r>
              <a:rPr lang="en-CA" sz="1300" dirty="0" smtClean="0"/>
              <a:t>patients/residents </a:t>
            </a:r>
            <a:r>
              <a:rPr lang="en-CA" sz="1300" dirty="0"/>
              <a:t>and </a:t>
            </a:r>
            <a:r>
              <a:rPr lang="en-CA" sz="1300" dirty="0" smtClean="0"/>
              <a:t>Employee Health/Occupational Health </a:t>
            </a:r>
            <a:r>
              <a:rPr lang="en-CA" sz="1300" dirty="0"/>
              <a:t>will be in contact with the unit leadership in regard to staff testing. Testing is available to all staff on the unit.</a:t>
            </a:r>
          </a:p>
          <a:p>
            <a:pPr marL="285750" lvl="0" indent="-285750">
              <a:spcAft>
                <a:spcPts val="200"/>
              </a:spcAft>
              <a:buFont typeface="Arial" panose="020B0604020202020204" pitchFamily="34" charset="0"/>
              <a:buChar char="•"/>
            </a:pPr>
            <a:r>
              <a:rPr lang="en-CA" sz="1300" dirty="0"/>
              <a:t>If a </a:t>
            </a:r>
            <a:r>
              <a:rPr lang="en-CA" sz="1300" dirty="0" smtClean="0"/>
              <a:t>patient/resident </a:t>
            </a:r>
            <a:r>
              <a:rPr lang="en-CA" sz="1300" dirty="0"/>
              <a:t>tests positive, they will be moved to a dedicated COVID-19 unit. If they test negative, they will remain on the </a:t>
            </a:r>
            <a:r>
              <a:rPr lang="en-CA" sz="1300" dirty="0" smtClean="0"/>
              <a:t>floor/in their rooms </a:t>
            </a:r>
            <a:r>
              <a:rPr lang="en-CA" sz="1300" dirty="0"/>
              <a:t>and be monitored for symptoms.</a:t>
            </a:r>
          </a:p>
          <a:p>
            <a:pPr marL="285750" lvl="0" indent="-285750">
              <a:spcAft>
                <a:spcPts val="200"/>
              </a:spcAft>
              <a:buFont typeface="Arial" panose="020B0604020202020204" pitchFamily="34" charset="0"/>
              <a:buChar char="•"/>
            </a:pPr>
            <a:r>
              <a:rPr lang="en-CA" sz="1300" dirty="0"/>
              <a:t>If a staff member tests positive, they will be asked to self-isolate at home for 14 days. If they test negative, they will continue to work and will be asked to self-monitor for symptoms. Please be vigilant and do not come to work if you are feeling unwell. </a:t>
            </a:r>
            <a:endParaRPr lang="en-CA" sz="1300" dirty="0" smtClean="0"/>
          </a:p>
          <a:p>
            <a:pPr marL="285750" lvl="0" indent="-285750">
              <a:spcAft>
                <a:spcPts val="200"/>
              </a:spcAft>
              <a:buFont typeface="Arial" panose="020B0604020202020204" pitchFamily="34" charset="0"/>
              <a:buChar char="•"/>
            </a:pPr>
            <a:r>
              <a:rPr lang="en-CA" sz="1300" dirty="0"/>
              <a:t>We need to take an innovative approach to contact tracing and testing to address this situation for the safety of our staff, </a:t>
            </a:r>
            <a:r>
              <a:rPr lang="en-CA" sz="1300" dirty="0" smtClean="0"/>
              <a:t>patients/residents </a:t>
            </a:r>
            <a:r>
              <a:rPr lang="en-CA" sz="1300" dirty="0"/>
              <a:t>and all family members. </a:t>
            </a:r>
          </a:p>
          <a:p>
            <a:pPr marL="285750" lvl="0" indent="-285750">
              <a:spcAft>
                <a:spcPts val="200"/>
              </a:spcAft>
              <a:buFont typeface="Arial" panose="020B0604020202020204" pitchFamily="34" charset="0"/>
              <a:buChar char="•"/>
            </a:pPr>
            <a:r>
              <a:rPr lang="en-CA" sz="1300" dirty="0"/>
              <a:t>To self-monitor you can:</a:t>
            </a:r>
          </a:p>
          <a:p>
            <a:pPr marL="742950" lvl="1" indent="-285750">
              <a:spcAft>
                <a:spcPts val="200"/>
              </a:spcAft>
              <a:buFont typeface="Courier New" panose="02070309020205020404" pitchFamily="49" charset="0"/>
              <a:buChar char="o"/>
            </a:pPr>
            <a:r>
              <a:rPr lang="en-CA" sz="1300" dirty="0"/>
              <a:t>Check your temperature two times a day</a:t>
            </a:r>
          </a:p>
          <a:p>
            <a:pPr marL="742950" lvl="1" indent="-285750">
              <a:spcAft>
                <a:spcPts val="200"/>
              </a:spcAft>
              <a:buFont typeface="Courier New" panose="02070309020205020404" pitchFamily="49" charset="0"/>
              <a:buChar char="o"/>
            </a:pPr>
            <a:r>
              <a:rPr lang="en-CA" sz="1300" dirty="0"/>
              <a:t>Monitor symptoms of COVID-19 for 14 days</a:t>
            </a:r>
          </a:p>
          <a:p>
            <a:pPr marL="742950" lvl="1" indent="-285750">
              <a:spcAft>
                <a:spcPts val="200"/>
              </a:spcAft>
              <a:buFont typeface="Courier New" panose="02070309020205020404" pitchFamily="49" charset="0"/>
              <a:buChar char="o"/>
            </a:pPr>
            <a:r>
              <a:rPr lang="en-CA" sz="1300" dirty="0"/>
              <a:t>Maintain social distancing including on break (2 meters)</a:t>
            </a:r>
          </a:p>
          <a:p>
            <a:pPr marL="742950" lvl="1" indent="-285750">
              <a:spcAft>
                <a:spcPts val="200"/>
              </a:spcAft>
              <a:buFont typeface="Courier New" panose="02070309020205020404" pitchFamily="49" charset="0"/>
              <a:buChar char="o"/>
            </a:pPr>
            <a:r>
              <a:rPr lang="en-CA" sz="1300" dirty="0"/>
              <a:t>Wear PPE in patient care</a:t>
            </a:r>
          </a:p>
          <a:p>
            <a:pPr marL="742950" lvl="1" indent="-285750">
              <a:spcAft>
                <a:spcPts val="200"/>
              </a:spcAft>
              <a:buFont typeface="Courier New" panose="02070309020205020404" pitchFamily="49" charset="0"/>
              <a:buChar char="o"/>
            </a:pPr>
            <a:r>
              <a:rPr lang="en-CA" sz="1300" dirty="0"/>
              <a:t>Work in only one location</a:t>
            </a:r>
          </a:p>
          <a:p>
            <a:r>
              <a:rPr lang="en-CA" sz="1400" dirty="0"/>
              <a:t> </a:t>
            </a:r>
          </a:p>
          <a:p>
            <a:r>
              <a:rPr lang="en-CA" dirty="0"/>
              <a:t> </a:t>
            </a:r>
          </a:p>
        </p:txBody>
      </p:sp>
    </p:spTree>
    <p:extLst>
      <p:ext uri="{BB962C8B-B14F-4D97-AF65-F5344CB8AC3E}">
        <p14:creationId xmlns:p14="http://schemas.microsoft.com/office/powerpoint/2010/main" val="4181768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2" y="86334"/>
            <a:ext cx="9639300" cy="692482"/>
          </a:xfrm>
        </p:spPr>
        <p:txBody>
          <a:bodyPr>
            <a:noAutofit/>
          </a:bodyPr>
          <a:lstStyle/>
          <a:p>
            <a:r>
              <a:rPr lang="en-US" sz="3400" dirty="0" smtClean="0"/>
              <a:t>Key messages for Families Calling: Outbreak </a:t>
            </a:r>
            <a:endParaRPr lang="en-US" sz="3400" dirty="0"/>
          </a:p>
        </p:txBody>
      </p:sp>
      <p:sp>
        <p:nvSpPr>
          <p:cNvPr id="3" name="Content Placeholder 2"/>
          <p:cNvSpPr>
            <a:spLocks noGrp="1"/>
          </p:cNvSpPr>
          <p:nvPr>
            <p:ph idx="1"/>
          </p:nvPr>
        </p:nvSpPr>
        <p:spPr>
          <a:xfrm>
            <a:off x="606707" y="1644659"/>
            <a:ext cx="10515600" cy="4174480"/>
          </a:xfrm>
        </p:spPr>
        <p:txBody>
          <a:bodyPr>
            <a:normAutofit/>
          </a:bodyPr>
          <a:lstStyle/>
          <a:p>
            <a:pPr marL="0" indent="0">
              <a:buNone/>
            </a:pPr>
            <a:endParaRPr lang="en-US" dirty="0"/>
          </a:p>
          <a:p>
            <a:pPr marL="0" indent="0">
              <a:buNone/>
            </a:pPr>
            <a:endParaRPr lang="en-US" i="1" dirty="0" smtClean="0"/>
          </a:p>
        </p:txBody>
      </p:sp>
      <p:sp>
        <p:nvSpPr>
          <p:cNvPr id="4" name="Slide Number Placeholder 3"/>
          <p:cNvSpPr>
            <a:spLocks noGrp="1"/>
          </p:cNvSpPr>
          <p:nvPr>
            <p:ph type="sldNum" sz="quarter" idx="12"/>
          </p:nvPr>
        </p:nvSpPr>
        <p:spPr/>
        <p:txBody>
          <a:bodyPr/>
          <a:lstStyle/>
          <a:p>
            <a:fld id="{39BD1827-BA23-4F55-BD5D-4D7FF3CE22F9}" type="slidenum">
              <a:rPr lang="en-CA" smtClean="0"/>
              <a:t>18</a:t>
            </a:fld>
            <a:endParaRPr lang="en-CA" dirty="0"/>
          </a:p>
        </p:txBody>
      </p:sp>
      <p:sp>
        <p:nvSpPr>
          <p:cNvPr id="5" name="Rectangle 4"/>
          <p:cNvSpPr/>
          <p:nvPr/>
        </p:nvSpPr>
        <p:spPr>
          <a:xfrm>
            <a:off x="759542" y="1299673"/>
            <a:ext cx="11038901" cy="1477328"/>
          </a:xfrm>
          <a:prstGeom prst="rect">
            <a:avLst/>
          </a:prstGeom>
        </p:spPr>
        <p:txBody>
          <a:bodyPr wrap="square">
            <a:spAutoFit/>
          </a:bodyPr>
          <a:lstStyle/>
          <a:p>
            <a:pPr lvl="0"/>
            <a:endParaRPr lang="en-CA" dirty="0"/>
          </a:p>
          <a:p>
            <a:pPr lvl="0"/>
            <a:endParaRPr lang="en-CA" dirty="0" smtClean="0"/>
          </a:p>
          <a:p>
            <a:pPr lvl="0"/>
            <a:endParaRPr lang="en-CA" dirty="0"/>
          </a:p>
          <a:p>
            <a:pPr lvl="0"/>
            <a:endParaRPr lang="en-CA" dirty="0" smtClean="0"/>
          </a:p>
          <a:p>
            <a:pPr lvl="0"/>
            <a:endParaRPr lang="en-CA" dirty="0"/>
          </a:p>
        </p:txBody>
      </p:sp>
      <p:sp>
        <p:nvSpPr>
          <p:cNvPr id="6" name="TextBox 5"/>
          <p:cNvSpPr txBox="1"/>
          <p:nvPr/>
        </p:nvSpPr>
        <p:spPr>
          <a:xfrm>
            <a:off x="836660" y="1373030"/>
            <a:ext cx="10517140" cy="584775"/>
          </a:xfrm>
          <a:prstGeom prst="rect">
            <a:avLst/>
          </a:prstGeom>
          <a:noFill/>
        </p:spPr>
        <p:txBody>
          <a:bodyPr wrap="square" rtlCol="0">
            <a:spAutoFit/>
          </a:bodyPr>
          <a:lstStyle/>
          <a:p>
            <a:r>
              <a:rPr lang="en-CA" sz="1400" dirty="0"/>
              <a:t> </a:t>
            </a:r>
          </a:p>
          <a:p>
            <a:r>
              <a:rPr lang="en-CA" dirty="0"/>
              <a:t> </a:t>
            </a:r>
          </a:p>
        </p:txBody>
      </p:sp>
      <p:sp>
        <p:nvSpPr>
          <p:cNvPr id="7" name="TextBox 6"/>
          <p:cNvSpPr txBox="1"/>
          <p:nvPr/>
        </p:nvSpPr>
        <p:spPr>
          <a:xfrm>
            <a:off x="621792" y="1249356"/>
            <a:ext cx="11348500" cy="4905958"/>
          </a:xfrm>
          <a:prstGeom prst="rect">
            <a:avLst/>
          </a:prstGeom>
          <a:noFill/>
        </p:spPr>
        <p:txBody>
          <a:bodyPr wrap="square" rtlCol="0">
            <a:spAutoFit/>
          </a:bodyPr>
          <a:lstStyle/>
          <a:p>
            <a:pPr marL="285750" indent="-285750">
              <a:lnSpc>
                <a:spcPct val="115000"/>
              </a:lnSpc>
              <a:spcAft>
                <a:spcPts val="0"/>
              </a:spcAft>
              <a:buFont typeface="Arial" panose="020B0604020202020204" pitchFamily="34" charset="0"/>
              <a:buChar char="•"/>
            </a:pPr>
            <a:r>
              <a:rPr lang="en-US" sz="1600" dirty="0">
                <a:latin typeface="Arial" panose="020B0604020202020204" pitchFamily="34" charset="0"/>
                <a:ea typeface="Times New Roman" panose="02020603050405020304" pitchFamily="18" charset="0"/>
              </a:rPr>
              <a:t>Between </a:t>
            </a:r>
            <a:r>
              <a:rPr lang="en-US" sz="1600" b="1" dirty="0">
                <a:latin typeface="Arial" panose="020B0604020202020204" pitchFamily="34" charset="0"/>
                <a:ea typeface="Times New Roman" panose="02020603050405020304" pitchFamily="18" charset="0"/>
              </a:rPr>
              <a:t>[insert dates]</a:t>
            </a:r>
            <a:r>
              <a:rPr lang="en-US" sz="1600" b="1" baseline="30000" dirty="0">
                <a:latin typeface="Arial" panose="020B0604020202020204" pitchFamily="34" charset="0"/>
                <a:ea typeface="Times New Roman" panose="02020603050405020304" pitchFamily="18" charset="0"/>
              </a:rPr>
              <a:t> </a:t>
            </a:r>
            <a:r>
              <a:rPr lang="en-US" sz="1600" dirty="0">
                <a:latin typeface="Arial" panose="020B0604020202020204" pitchFamily="34" charset="0"/>
                <a:ea typeface="Times New Roman" panose="02020603050405020304" pitchFamily="18" charset="0"/>
              </a:rPr>
              <a:t>there were COVID-19 cases reported on </a:t>
            </a:r>
            <a:r>
              <a:rPr lang="en-US" sz="1600" b="1" dirty="0">
                <a:latin typeface="Arial" panose="020B0604020202020204" pitchFamily="34" charset="0"/>
                <a:ea typeface="Times New Roman" panose="02020603050405020304" pitchFamily="18" charset="0"/>
              </a:rPr>
              <a:t>[insert location at organization name]</a:t>
            </a:r>
            <a:r>
              <a:rPr lang="en-US" sz="1600" dirty="0">
                <a:latin typeface="Arial" panose="020B0604020202020204" pitchFamily="34" charset="0"/>
                <a:ea typeface="Times New Roman" panose="02020603050405020304" pitchFamily="18" charset="0"/>
              </a:rPr>
              <a:t>,</a:t>
            </a:r>
            <a:r>
              <a:rPr lang="en-US" sz="1600" b="1" dirty="0">
                <a:latin typeface="Arial" panose="020B0604020202020204" pitchFamily="34" charset="0"/>
                <a:ea typeface="Times New Roman" panose="02020603050405020304" pitchFamily="18" charset="0"/>
              </a:rPr>
              <a:t> </a:t>
            </a:r>
            <a:r>
              <a:rPr lang="en-US" sz="1600" dirty="0">
                <a:latin typeface="Arial" panose="020B0604020202020204" pitchFamily="34" charset="0"/>
                <a:ea typeface="Times New Roman" panose="02020603050405020304" pitchFamily="18" charset="0"/>
              </a:rPr>
              <a:t>and </a:t>
            </a:r>
            <a:r>
              <a:rPr lang="en-US" sz="1600" dirty="0">
                <a:solidFill>
                  <a:srgbClr val="000000"/>
                </a:solidFill>
                <a:latin typeface="Arial" panose="020B0604020202020204" pitchFamily="34" charset="0"/>
                <a:ea typeface="Times New Roman" panose="02020603050405020304" pitchFamily="18" charset="0"/>
              </a:rPr>
              <a:t>i</a:t>
            </a:r>
            <a:r>
              <a:rPr lang="en-US" sz="1600" spc="-5" dirty="0">
                <a:latin typeface="Arial" panose="020B0604020202020204" pitchFamily="34" charset="0"/>
                <a:ea typeface="Times New Roman" panose="02020603050405020304" pitchFamily="18" charset="0"/>
              </a:rPr>
              <a:t>n consultation with </a:t>
            </a:r>
            <a:r>
              <a:rPr lang="en-US" sz="1600" spc="-5" dirty="0" smtClean="0">
                <a:latin typeface="Arial" panose="020B0604020202020204" pitchFamily="34" charset="0"/>
                <a:ea typeface="Times New Roman" panose="02020603050405020304" pitchFamily="18" charset="0"/>
              </a:rPr>
              <a:t>Public </a:t>
            </a:r>
            <a:r>
              <a:rPr lang="en-US" sz="1600" spc="-5" dirty="0">
                <a:latin typeface="Arial" panose="020B0604020202020204" pitchFamily="34" charset="0"/>
                <a:ea typeface="Times New Roman" panose="02020603050405020304" pitchFamily="18" charset="0"/>
              </a:rPr>
              <a:t>Health, we have declared an outbreak</a:t>
            </a:r>
            <a:r>
              <a:rPr lang="en-US" sz="1600" dirty="0">
                <a:latin typeface="Arial" panose="020B0604020202020204" pitchFamily="34" charset="0"/>
                <a:ea typeface="Times New Roman" panose="02020603050405020304" pitchFamily="18" charset="0"/>
              </a:rPr>
              <a:t>. </a:t>
            </a:r>
            <a:endParaRPr lang="en-US" sz="1600" dirty="0" smtClean="0">
              <a:latin typeface="Arial" panose="020B0604020202020204" pitchFamily="34" charset="0"/>
              <a:ea typeface="Times New Roman" panose="02020603050405020304" pitchFamily="18" charset="0"/>
            </a:endParaRPr>
          </a:p>
          <a:p>
            <a:pPr marL="285750" indent="-285750">
              <a:lnSpc>
                <a:spcPct val="115000"/>
              </a:lnSpc>
              <a:spcAft>
                <a:spcPts val="0"/>
              </a:spcAft>
              <a:buFont typeface="Arial" panose="020B0604020202020204" pitchFamily="34" charset="0"/>
              <a:buChar char="•"/>
            </a:pPr>
            <a:r>
              <a:rPr lang="en-US" sz="1600" dirty="0" smtClean="0">
                <a:latin typeface="Arial" panose="020B0604020202020204" pitchFamily="34" charset="0"/>
                <a:ea typeface="Times New Roman" panose="02020603050405020304" pitchFamily="18" charset="0"/>
              </a:rPr>
              <a:t>Through </a:t>
            </a:r>
            <a:r>
              <a:rPr lang="en-US" sz="1600" dirty="0">
                <a:latin typeface="Arial" panose="020B0604020202020204" pitchFamily="34" charset="0"/>
                <a:ea typeface="Times New Roman" panose="02020603050405020304" pitchFamily="18" charset="0"/>
              </a:rPr>
              <a:t>our investigation to date, we are aware of </a:t>
            </a:r>
            <a:r>
              <a:rPr lang="en-US" sz="1600" b="1" dirty="0">
                <a:latin typeface="Arial" panose="020B0604020202020204" pitchFamily="34" charset="0"/>
                <a:ea typeface="Times New Roman" panose="02020603050405020304" pitchFamily="18" charset="0"/>
              </a:rPr>
              <a:t>[insert number of </a:t>
            </a:r>
            <a:r>
              <a:rPr lang="en-US" sz="1600" b="1" dirty="0" smtClean="0">
                <a:latin typeface="Arial" panose="020B0604020202020204" pitchFamily="34" charset="0"/>
                <a:ea typeface="Times New Roman" panose="02020603050405020304" pitchFamily="18" charset="0"/>
              </a:rPr>
              <a:t>patients/residents </a:t>
            </a:r>
            <a:r>
              <a:rPr lang="en-US" sz="1600" b="1" dirty="0">
                <a:latin typeface="Arial" panose="020B0604020202020204" pitchFamily="34" charset="0"/>
                <a:ea typeface="Times New Roman" panose="02020603050405020304" pitchFamily="18" charset="0"/>
              </a:rPr>
              <a:t>and staff who tested positive</a:t>
            </a:r>
            <a:r>
              <a:rPr lang="en-US" sz="1600" b="1" dirty="0" smtClean="0">
                <a:latin typeface="Arial" panose="020B0604020202020204" pitchFamily="34" charset="0"/>
                <a:ea typeface="Times New Roman" panose="02020603050405020304" pitchFamily="18" charset="0"/>
              </a:rPr>
              <a:t>].</a:t>
            </a:r>
            <a:endParaRPr lang="en-CA" dirty="0"/>
          </a:p>
          <a:p>
            <a:pPr marL="285750" indent="-285750">
              <a:lnSpc>
                <a:spcPct val="115000"/>
              </a:lnSpc>
              <a:spcAft>
                <a:spcPts val="0"/>
              </a:spcAft>
              <a:buFont typeface="Arial" panose="020B0604020202020204" pitchFamily="34" charset="0"/>
              <a:buChar char="•"/>
            </a:pPr>
            <a:r>
              <a:rPr lang="en-CA" sz="1600" dirty="0" smtClean="0"/>
              <a:t>Those patients/residents </a:t>
            </a:r>
            <a:r>
              <a:rPr lang="en-CA" sz="1600" dirty="0"/>
              <a:t>have been safely relocated </a:t>
            </a:r>
            <a:r>
              <a:rPr lang="en-CA" sz="1600" dirty="0" smtClean="0"/>
              <a:t>to </a:t>
            </a:r>
            <a:r>
              <a:rPr lang="en-CA" sz="1600" b="1" dirty="0" smtClean="0"/>
              <a:t>[insert location exclusive for COVID-19 patients/residents]</a:t>
            </a:r>
            <a:r>
              <a:rPr lang="en-CA" sz="1600" dirty="0" smtClean="0"/>
              <a:t>.</a:t>
            </a:r>
          </a:p>
          <a:p>
            <a:pPr marL="285750" indent="-285750">
              <a:lnSpc>
                <a:spcPct val="115000"/>
              </a:lnSpc>
              <a:spcAft>
                <a:spcPts val="0"/>
              </a:spcAft>
              <a:buFont typeface="Arial" panose="020B0604020202020204" pitchFamily="34" charset="0"/>
              <a:buChar char="•"/>
            </a:pPr>
            <a:r>
              <a:rPr lang="en-CA" sz="1600" dirty="0" smtClean="0"/>
              <a:t>These staff are in self-isolation at </a:t>
            </a:r>
            <a:r>
              <a:rPr lang="en-CA" sz="1600" dirty="0"/>
              <a:t>home for 14 </a:t>
            </a:r>
            <a:r>
              <a:rPr lang="en-CA" sz="1600" dirty="0" smtClean="0"/>
              <a:t>days.</a:t>
            </a:r>
          </a:p>
          <a:p>
            <a:pPr marL="285750" indent="-285750">
              <a:lnSpc>
                <a:spcPct val="115000"/>
              </a:lnSpc>
              <a:spcAft>
                <a:spcPts val="0"/>
              </a:spcAft>
              <a:buFont typeface="Arial" panose="020B0604020202020204" pitchFamily="34" charset="0"/>
              <a:buChar char="•"/>
            </a:pPr>
            <a:r>
              <a:rPr lang="en-CA" sz="1600" dirty="0" smtClean="0"/>
              <a:t>We have taken </a:t>
            </a:r>
            <a:r>
              <a:rPr lang="en-CA" sz="1600" dirty="0"/>
              <a:t>immediate precautions to protect </a:t>
            </a:r>
            <a:r>
              <a:rPr lang="en-CA" sz="1600" dirty="0" smtClean="0"/>
              <a:t>patients/residents </a:t>
            </a:r>
            <a:r>
              <a:rPr lang="en-CA" sz="1600" dirty="0"/>
              <a:t>and staff. </a:t>
            </a:r>
            <a:endParaRPr lang="en-CA" sz="1600" dirty="0" smtClean="0"/>
          </a:p>
          <a:p>
            <a:pPr marL="285750" indent="-285750">
              <a:lnSpc>
                <a:spcPct val="115000"/>
              </a:lnSpc>
              <a:spcAft>
                <a:spcPts val="0"/>
              </a:spcAft>
              <a:buFont typeface="Arial" panose="020B0604020202020204" pitchFamily="34" charset="0"/>
              <a:buChar char="•"/>
            </a:pPr>
            <a:r>
              <a:rPr lang="en-CA" sz="1600" dirty="0" smtClean="0"/>
              <a:t>All </a:t>
            </a:r>
            <a:r>
              <a:rPr lang="en-CA" sz="1600" dirty="0"/>
              <a:t>other </a:t>
            </a:r>
            <a:r>
              <a:rPr lang="en-CA" sz="1600" dirty="0" smtClean="0"/>
              <a:t>patients/residents at </a:t>
            </a:r>
            <a:r>
              <a:rPr lang="en-CA" sz="1600" b="1" dirty="0" smtClean="0"/>
              <a:t>[insert location] </a:t>
            </a:r>
            <a:r>
              <a:rPr lang="en-CA" sz="1600" dirty="0" smtClean="0"/>
              <a:t>are </a:t>
            </a:r>
            <a:r>
              <a:rPr lang="en-CA" sz="1600" dirty="0"/>
              <a:t>being actively monitored for symptoms associated with COVID-19. </a:t>
            </a:r>
            <a:endParaRPr lang="en-CA" sz="1600" dirty="0" smtClean="0"/>
          </a:p>
          <a:p>
            <a:pPr marL="285750" indent="-285750">
              <a:lnSpc>
                <a:spcPct val="115000"/>
              </a:lnSpc>
              <a:spcAft>
                <a:spcPts val="0"/>
              </a:spcAft>
              <a:buFont typeface="Arial" panose="020B0604020202020204" pitchFamily="34" charset="0"/>
              <a:buChar char="•"/>
            </a:pPr>
            <a:r>
              <a:rPr lang="en-CA" sz="1600" dirty="0" smtClean="0"/>
              <a:t>Our </a:t>
            </a:r>
            <a:r>
              <a:rPr lang="en-CA" sz="1600" dirty="0"/>
              <a:t>top priority is the safety of </a:t>
            </a:r>
            <a:r>
              <a:rPr lang="en-CA" sz="1600" dirty="0" smtClean="0"/>
              <a:t>patients/residents, our staff and </a:t>
            </a:r>
            <a:r>
              <a:rPr lang="en-CA" sz="1600" dirty="0"/>
              <a:t>the community. </a:t>
            </a:r>
            <a:endParaRPr lang="en-CA" sz="1600" dirty="0" smtClean="0"/>
          </a:p>
          <a:p>
            <a:pPr marL="285750" indent="-285750">
              <a:lnSpc>
                <a:spcPct val="115000"/>
              </a:lnSpc>
              <a:spcAft>
                <a:spcPts val="0"/>
              </a:spcAft>
              <a:buFont typeface="Arial" panose="020B0604020202020204" pitchFamily="34" charset="0"/>
              <a:buChar char="•"/>
            </a:pPr>
            <a:r>
              <a:rPr lang="en-CA" sz="1600" dirty="0" smtClean="0"/>
              <a:t>Please </a:t>
            </a:r>
            <a:r>
              <a:rPr lang="en-CA" sz="1600" dirty="0"/>
              <a:t>be assured, we are working closely with Public Health and taking every precaution in caring for </a:t>
            </a:r>
            <a:r>
              <a:rPr lang="en-CA" sz="1600" dirty="0" smtClean="0"/>
              <a:t>patients/residents. </a:t>
            </a:r>
            <a:endParaRPr lang="en-CA" sz="1600" dirty="0"/>
          </a:p>
          <a:p>
            <a:pPr marL="285750" indent="-285750">
              <a:lnSpc>
                <a:spcPct val="115000"/>
              </a:lnSpc>
              <a:spcAft>
                <a:spcPts val="0"/>
              </a:spcAft>
              <a:buFont typeface="Arial" panose="020B0604020202020204" pitchFamily="34" charset="0"/>
              <a:buChar char="•"/>
            </a:pPr>
            <a:r>
              <a:rPr lang="en-CA" sz="1600" dirty="0" smtClean="0"/>
              <a:t>Some </a:t>
            </a:r>
            <a:r>
              <a:rPr lang="en-CA" sz="1600" dirty="0"/>
              <a:t>of the precautionary measures we have taken to ensure patient safety include: </a:t>
            </a:r>
            <a:endParaRPr lang="en-CA" sz="1600" dirty="0" smtClean="0"/>
          </a:p>
          <a:p>
            <a:pPr>
              <a:lnSpc>
                <a:spcPct val="115000"/>
              </a:lnSpc>
              <a:spcAft>
                <a:spcPts val="0"/>
              </a:spcAft>
            </a:pPr>
            <a:r>
              <a:rPr lang="en-CA" sz="1600" dirty="0" smtClean="0"/>
              <a:t>	</a:t>
            </a:r>
            <a:r>
              <a:rPr lang="en-CA" sz="1600" b="1" dirty="0" smtClean="0"/>
              <a:t>[insert measures]</a:t>
            </a:r>
            <a:endParaRPr lang="en-CA" sz="1600" b="1" dirty="0"/>
          </a:p>
          <a:p>
            <a:pPr marL="285750" indent="-285750">
              <a:lnSpc>
                <a:spcPct val="115000"/>
              </a:lnSpc>
              <a:spcAft>
                <a:spcPts val="0"/>
              </a:spcAft>
              <a:buFont typeface="Arial" panose="020B0604020202020204" pitchFamily="34" charset="0"/>
              <a:buChar char="•"/>
            </a:pPr>
            <a:r>
              <a:rPr lang="en-CA" sz="1600" b="1" dirty="0" smtClean="0"/>
              <a:t>[insert name of organization] </a:t>
            </a:r>
            <a:r>
              <a:rPr lang="en-CA" sz="1600" dirty="0" smtClean="0"/>
              <a:t>remains vigilant </a:t>
            </a:r>
            <a:r>
              <a:rPr lang="en-CA" sz="1600" dirty="0"/>
              <a:t>as we continue to see community spread of COVID-19. </a:t>
            </a:r>
            <a:endParaRPr lang="en-CA" sz="1600" dirty="0" smtClean="0"/>
          </a:p>
          <a:p>
            <a:pPr marL="285750" indent="-285750">
              <a:lnSpc>
                <a:spcPct val="115000"/>
              </a:lnSpc>
              <a:spcAft>
                <a:spcPts val="0"/>
              </a:spcAft>
              <a:buFont typeface="Arial" panose="020B0604020202020204" pitchFamily="34" charset="0"/>
              <a:buChar char="•"/>
            </a:pPr>
            <a:r>
              <a:rPr lang="en-CA" sz="1600" dirty="0" smtClean="0"/>
              <a:t>If </a:t>
            </a:r>
            <a:r>
              <a:rPr lang="en-CA" sz="1600" dirty="0"/>
              <a:t>you have questions about the care and safety of a loved one, please contact </a:t>
            </a:r>
            <a:r>
              <a:rPr lang="en-CA" sz="1600" b="1" dirty="0" smtClean="0"/>
              <a:t>[the </a:t>
            </a:r>
            <a:r>
              <a:rPr lang="en-CA" sz="1600" b="1" dirty="0"/>
              <a:t>patient care </a:t>
            </a:r>
            <a:r>
              <a:rPr lang="en-CA" sz="1600" b="1" dirty="0" smtClean="0"/>
              <a:t>team/insert individual’s name, title and contact information]. </a:t>
            </a:r>
            <a:endParaRPr lang="en-CA" sz="1600" b="1" dirty="0"/>
          </a:p>
          <a:p>
            <a:pPr marL="285750" indent="-285750">
              <a:lnSpc>
                <a:spcPct val="115000"/>
              </a:lnSpc>
              <a:spcAft>
                <a:spcPts val="0"/>
              </a:spcAft>
              <a:buFont typeface="Arial" panose="020B0604020202020204" pitchFamily="34" charset="0"/>
              <a:buChar char="•"/>
            </a:pPr>
            <a:endParaRPr lang="en-US" sz="1600" b="1" dirty="0" smtClean="0">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1913226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2" y="80785"/>
            <a:ext cx="9601200" cy="617715"/>
          </a:xfrm>
        </p:spPr>
        <p:txBody>
          <a:bodyPr>
            <a:normAutofit/>
          </a:bodyPr>
          <a:lstStyle/>
          <a:p>
            <a:r>
              <a:rPr lang="en-US" sz="3600" dirty="0" smtClean="0"/>
              <a:t>Key messages for Media: Outbreak </a:t>
            </a:r>
            <a:endParaRPr lang="en-US" sz="3600" dirty="0"/>
          </a:p>
        </p:txBody>
      </p:sp>
      <p:sp>
        <p:nvSpPr>
          <p:cNvPr id="3" name="Content Placeholder 2"/>
          <p:cNvSpPr>
            <a:spLocks noGrp="1"/>
          </p:cNvSpPr>
          <p:nvPr>
            <p:ph idx="1"/>
          </p:nvPr>
        </p:nvSpPr>
        <p:spPr>
          <a:xfrm>
            <a:off x="606707" y="1644659"/>
            <a:ext cx="10515600" cy="4174480"/>
          </a:xfrm>
        </p:spPr>
        <p:txBody>
          <a:bodyPr>
            <a:normAutofit/>
          </a:bodyPr>
          <a:lstStyle/>
          <a:p>
            <a:pPr marL="0" indent="0">
              <a:buNone/>
            </a:pPr>
            <a:endParaRPr lang="en-US" dirty="0"/>
          </a:p>
          <a:p>
            <a:pPr marL="0" indent="0">
              <a:buNone/>
            </a:pPr>
            <a:endParaRPr lang="en-US" i="1" dirty="0" smtClean="0"/>
          </a:p>
        </p:txBody>
      </p:sp>
      <p:sp>
        <p:nvSpPr>
          <p:cNvPr id="4" name="Slide Number Placeholder 3"/>
          <p:cNvSpPr>
            <a:spLocks noGrp="1"/>
          </p:cNvSpPr>
          <p:nvPr>
            <p:ph type="sldNum" sz="quarter" idx="12"/>
          </p:nvPr>
        </p:nvSpPr>
        <p:spPr/>
        <p:txBody>
          <a:bodyPr/>
          <a:lstStyle/>
          <a:p>
            <a:fld id="{39BD1827-BA23-4F55-BD5D-4D7FF3CE22F9}" type="slidenum">
              <a:rPr lang="en-CA" smtClean="0"/>
              <a:t>19</a:t>
            </a:fld>
            <a:endParaRPr lang="en-CA" dirty="0"/>
          </a:p>
        </p:txBody>
      </p:sp>
      <p:sp>
        <p:nvSpPr>
          <p:cNvPr id="5" name="Rectangle 4"/>
          <p:cNvSpPr/>
          <p:nvPr/>
        </p:nvSpPr>
        <p:spPr>
          <a:xfrm>
            <a:off x="759542" y="1299673"/>
            <a:ext cx="11038901" cy="1477328"/>
          </a:xfrm>
          <a:prstGeom prst="rect">
            <a:avLst/>
          </a:prstGeom>
        </p:spPr>
        <p:txBody>
          <a:bodyPr wrap="square">
            <a:spAutoFit/>
          </a:bodyPr>
          <a:lstStyle/>
          <a:p>
            <a:pPr lvl="0"/>
            <a:endParaRPr lang="en-CA" dirty="0"/>
          </a:p>
          <a:p>
            <a:pPr lvl="0"/>
            <a:endParaRPr lang="en-CA" dirty="0" smtClean="0"/>
          </a:p>
          <a:p>
            <a:pPr lvl="0"/>
            <a:endParaRPr lang="en-CA" dirty="0"/>
          </a:p>
          <a:p>
            <a:pPr lvl="0"/>
            <a:endParaRPr lang="en-CA" dirty="0" smtClean="0"/>
          </a:p>
          <a:p>
            <a:pPr lvl="0"/>
            <a:endParaRPr lang="en-CA" dirty="0"/>
          </a:p>
        </p:txBody>
      </p:sp>
      <p:sp>
        <p:nvSpPr>
          <p:cNvPr id="7" name="TextBox 6"/>
          <p:cNvSpPr txBox="1"/>
          <p:nvPr/>
        </p:nvSpPr>
        <p:spPr>
          <a:xfrm>
            <a:off x="621792" y="1026700"/>
            <a:ext cx="10605372" cy="5262979"/>
          </a:xfrm>
          <a:prstGeom prst="rect">
            <a:avLst/>
          </a:prstGeom>
          <a:noFill/>
        </p:spPr>
        <p:txBody>
          <a:bodyPr wrap="square" rtlCol="0">
            <a:spAutoFit/>
          </a:bodyPr>
          <a:lstStyle/>
          <a:p>
            <a:pPr marL="285750" indent="-285750">
              <a:buFont typeface="Arial" panose="020B0604020202020204" pitchFamily="34" charset="0"/>
              <a:buChar char="•"/>
            </a:pPr>
            <a:r>
              <a:rPr lang="en-CA" sz="1600" dirty="0"/>
              <a:t>Between </a:t>
            </a:r>
            <a:r>
              <a:rPr lang="en-CA" sz="1600" dirty="0" smtClean="0"/>
              <a:t>[</a:t>
            </a:r>
            <a:r>
              <a:rPr lang="en-CA" sz="1600" b="1" dirty="0" smtClean="0"/>
              <a:t>insert dates</a:t>
            </a:r>
            <a:r>
              <a:rPr lang="en-CA" sz="1600" dirty="0" smtClean="0"/>
              <a:t>], [</a:t>
            </a:r>
            <a:r>
              <a:rPr lang="en-CA" sz="1600" b="1" dirty="0" smtClean="0"/>
              <a:t>insert number</a:t>
            </a:r>
            <a:r>
              <a:rPr lang="en-CA" sz="1600" dirty="0" smtClean="0"/>
              <a:t>] cases </a:t>
            </a:r>
            <a:r>
              <a:rPr lang="en-CA" sz="1600" dirty="0"/>
              <a:t>of COVID-19 were identified on </a:t>
            </a:r>
            <a:r>
              <a:rPr lang="en-CA" sz="1600" dirty="0" smtClean="0"/>
              <a:t>[</a:t>
            </a:r>
            <a:r>
              <a:rPr lang="en-CA" sz="1600" b="1" dirty="0" smtClean="0"/>
              <a:t>insert location/unit</a:t>
            </a:r>
            <a:r>
              <a:rPr lang="en-CA" sz="1600" dirty="0" smtClean="0"/>
              <a:t>] at [</a:t>
            </a:r>
            <a:r>
              <a:rPr lang="en-CA" sz="1600" b="1" dirty="0" smtClean="0"/>
              <a:t>insert site</a:t>
            </a:r>
            <a:r>
              <a:rPr lang="en-CA" sz="1600" dirty="0" smtClean="0"/>
              <a:t>]. </a:t>
            </a:r>
          </a:p>
          <a:p>
            <a:pPr marL="285750" indent="-285750">
              <a:buFont typeface="Arial" panose="020B0604020202020204" pitchFamily="34" charset="0"/>
              <a:buChar char="•"/>
            </a:pPr>
            <a:r>
              <a:rPr lang="en-CA" sz="1600" dirty="0" smtClean="0"/>
              <a:t>The </a:t>
            </a:r>
            <a:r>
              <a:rPr lang="en-CA" sz="1600" dirty="0"/>
              <a:t>cases </a:t>
            </a:r>
            <a:r>
              <a:rPr lang="en-CA" sz="1600" dirty="0" smtClean="0"/>
              <a:t>include [insert number of patients/residents/staff affected].</a:t>
            </a:r>
          </a:p>
          <a:p>
            <a:pPr marL="285750" indent="-285750">
              <a:buFont typeface="Arial" panose="020B0604020202020204" pitchFamily="34" charset="0"/>
              <a:buChar char="•"/>
            </a:pPr>
            <a:r>
              <a:rPr lang="en-CA" sz="1600" dirty="0" smtClean="0"/>
              <a:t>In </a:t>
            </a:r>
            <a:r>
              <a:rPr lang="en-CA" sz="1600" dirty="0"/>
              <a:t>consultation </a:t>
            </a:r>
            <a:r>
              <a:rPr lang="en-CA" sz="1600" dirty="0" smtClean="0"/>
              <a:t>with Public </a:t>
            </a:r>
            <a:r>
              <a:rPr lang="en-CA" sz="1600" dirty="0"/>
              <a:t>Health, an outbreak was declared. </a:t>
            </a:r>
            <a:endParaRPr lang="en-CA" sz="1600" dirty="0" smtClean="0"/>
          </a:p>
          <a:p>
            <a:pPr marL="285750" indent="-285750">
              <a:buFont typeface="Arial" panose="020B0604020202020204" pitchFamily="34" charset="0"/>
              <a:buChar char="•"/>
            </a:pPr>
            <a:r>
              <a:rPr lang="en-US" sz="1600" dirty="0"/>
              <a:t>The current public health guideline for an outbreak is defined as when a unit has two or more patients who test positive for a respiratory illness (e.g. flu), acquired in hospital, within 48 </a:t>
            </a:r>
            <a:r>
              <a:rPr lang="en-US" sz="1600" dirty="0" smtClean="0"/>
              <a:t>hours.</a:t>
            </a:r>
          </a:p>
          <a:p>
            <a:pPr marL="285750" indent="-285750">
              <a:buFont typeface="Arial" panose="020B0604020202020204" pitchFamily="34" charset="0"/>
              <a:buChar char="•"/>
            </a:pPr>
            <a:r>
              <a:rPr lang="en-US" sz="1600" dirty="0" smtClean="0"/>
              <a:t>There </a:t>
            </a:r>
            <a:r>
              <a:rPr lang="en-US" sz="1600" dirty="0"/>
              <a:t>is currently no formal guideline specific to a COVID-19 outbreak. In the absence of this, and in consultation </a:t>
            </a:r>
            <a:r>
              <a:rPr lang="en-US" sz="1600" dirty="0" smtClean="0"/>
              <a:t>with Public </a:t>
            </a:r>
            <a:r>
              <a:rPr lang="en-US" sz="1600" dirty="0"/>
              <a:t>Health, </a:t>
            </a:r>
            <a:r>
              <a:rPr lang="en-US" sz="1600" dirty="0" smtClean="0"/>
              <a:t>we are defining </a:t>
            </a:r>
            <a:r>
              <a:rPr lang="en-CA" sz="1600" dirty="0" smtClean="0"/>
              <a:t>a COVID-19 outbreak as [</a:t>
            </a:r>
            <a:r>
              <a:rPr lang="en-CA" sz="1600" b="1" dirty="0" smtClean="0"/>
              <a:t>insert your definition</a:t>
            </a:r>
            <a:r>
              <a:rPr lang="en-CA" sz="1600" dirty="0" smtClean="0"/>
              <a:t>].</a:t>
            </a:r>
          </a:p>
          <a:p>
            <a:pPr marL="285750" indent="-285750">
              <a:buFont typeface="Arial" panose="020B0604020202020204" pitchFamily="34" charset="0"/>
              <a:buChar char="•"/>
            </a:pPr>
            <a:r>
              <a:rPr lang="en-US" sz="1600" dirty="0"/>
              <a:t>We continue to work </a:t>
            </a:r>
            <a:r>
              <a:rPr lang="en-US" sz="1600" dirty="0" smtClean="0"/>
              <a:t>with regional and provincial partners on </a:t>
            </a:r>
            <a:r>
              <a:rPr lang="en-US" sz="1600" dirty="0"/>
              <a:t>a formal </a:t>
            </a:r>
            <a:r>
              <a:rPr lang="en-US" sz="1600" dirty="0" smtClean="0"/>
              <a:t>definition.</a:t>
            </a:r>
            <a:endParaRPr lang="en-CA" sz="1600" dirty="0" smtClean="0"/>
          </a:p>
          <a:p>
            <a:pPr marL="285750" indent="-285750">
              <a:buFont typeface="Arial" panose="020B0604020202020204" pitchFamily="34" charset="0"/>
              <a:buChar char="•"/>
            </a:pPr>
            <a:r>
              <a:rPr lang="en-CA" sz="1600" dirty="0" smtClean="0"/>
              <a:t>Testing </a:t>
            </a:r>
            <a:r>
              <a:rPr lang="en-CA" sz="1600" dirty="0"/>
              <a:t>and monitoring of patients and staff is underway. </a:t>
            </a:r>
            <a:endParaRPr lang="en-CA" sz="1600" dirty="0" smtClean="0"/>
          </a:p>
          <a:p>
            <a:pPr marL="285750" indent="-285750">
              <a:buFont typeface="Arial" panose="020B0604020202020204" pitchFamily="34" charset="0"/>
              <a:buChar char="•"/>
            </a:pPr>
            <a:r>
              <a:rPr lang="en-US" sz="1600" dirty="0" smtClean="0"/>
              <a:t>We </a:t>
            </a:r>
            <a:r>
              <a:rPr lang="en-US" sz="1600" dirty="0"/>
              <a:t>take outbreaks extremely seriously and have implemented several measures to prevent further transmission of COVID-19 and ensure the safety and of our staff and </a:t>
            </a:r>
            <a:r>
              <a:rPr lang="en-US" sz="1600" dirty="0" smtClean="0"/>
              <a:t>patients/residents. These include:</a:t>
            </a:r>
            <a:endParaRPr lang="en-CA" sz="1600" dirty="0"/>
          </a:p>
          <a:p>
            <a:pPr marL="742950" lvl="1" indent="-285750">
              <a:buFont typeface="Courier New" panose="02070309020205020404" pitchFamily="49" charset="0"/>
              <a:buChar char="o"/>
            </a:pPr>
            <a:r>
              <a:rPr lang="en-US" sz="1600" dirty="0"/>
              <a:t>Closing outbreak units to any new admissions</a:t>
            </a:r>
            <a:endParaRPr lang="en-CA" sz="1600" dirty="0"/>
          </a:p>
          <a:p>
            <a:pPr marL="742950" lvl="1" indent="-285750">
              <a:buFont typeface="Courier New" panose="02070309020205020404" pitchFamily="49" charset="0"/>
              <a:buChar char="o"/>
            </a:pPr>
            <a:r>
              <a:rPr lang="en-US" sz="1600" dirty="0"/>
              <a:t>Enhanced cleaning on these units, and increased training in the use of personal protective equipment, washing of hands and physical distancing</a:t>
            </a:r>
            <a:endParaRPr lang="en-CA" sz="1600" dirty="0"/>
          </a:p>
          <a:p>
            <a:pPr marL="742950" lvl="1" indent="-285750">
              <a:buFont typeface="Courier New" panose="02070309020205020404" pitchFamily="49" charset="0"/>
              <a:buChar char="o"/>
            </a:pPr>
            <a:r>
              <a:rPr lang="en-US" sz="1600" dirty="0"/>
              <a:t>Immediate testing of all </a:t>
            </a:r>
            <a:r>
              <a:rPr lang="en-US" sz="1600" dirty="0" smtClean="0"/>
              <a:t>patients/residents </a:t>
            </a:r>
            <a:r>
              <a:rPr lang="en-US" sz="1600" dirty="0"/>
              <a:t>on outbreak units regardless of symptoms</a:t>
            </a:r>
            <a:endParaRPr lang="en-CA" sz="1600" dirty="0"/>
          </a:p>
          <a:p>
            <a:pPr marL="742950" lvl="1" indent="-285750">
              <a:buFont typeface="Courier New" panose="02070309020205020404" pitchFamily="49" charset="0"/>
              <a:buChar char="o"/>
            </a:pPr>
            <a:r>
              <a:rPr lang="en-US" sz="1600" dirty="0"/>
              <a:t>All </a:t>
            </a:r>
            <a:r>
              <a:rPr lang="en-US" sz="1600" dirty="0" smtClean="0"/>
              <a:t>patients/residents </a:t>
            </a:r>
            <a:r>
              <a:rPr lang="en-US" sz="1600" dirty="0"/>
              <a:t>on affected units are put on Droplet/Contact Precautions</a:t>
            </a:r>
            <a:endParaRPr lang="en-CA" sz="1600" dirty="0"/>
          </a:p>
          <a:p>
            <a:pPr marL="742950" lvl="1" indent="-285750">
              <a:buFont typeface="Courier New" panose="02070309020205020404" pitchFamily="49" charset="0"/>
              <a:buChar char="o"/>
            </a:pPr>
            <a:r>
              <a:rPr lang="en-US" sz="1600" dirty="0"/>
              <a:t>Increased Infection, Prevention and Control Measures for both staff and </a:t>
            </a:r>
            <a:r>
              <a:rPr lang="en-US" sz="1600" dirty="0" smtClean="0"/>
              <a:t>patients/residents</a:t>
            </a:r>
            <a:endParaRPr lang="en-CA" sz="1600" dirty="0"/>
          </a:p>
          <a:p>
            <a:pPr marL="742950" lvl="1" indent="-285750">
              <a:buFont typeface="Courier New" panose="02070309020205020404" pitchFamily="49" charset="0"/>
              <a:buChar char="o"/>
            </a:pPr>
            <a:r>
              <a:rPr lang="en-US" sz="1600" dirty="0"/>
              <a:t>Immediate testing for any hospital staff, professional staff and </a:t>
            </a:r>
            <a:r>
              <a:rPr lang="en-US" sz="1600" dirty="0" smtClean="0"/>
              <a:t>patients/residents </a:t>
            </a:r>
            <a:r>
              <a:rPr lang="en-US" sz="1600" dirty="0"/>
              <a:t>experiencing </a:t>
            </a:r>
            <a:endParaRPr lang="en-US" sz="1600" dirty="0" smtClean="0"/>
          </a:p>
          <a:p>
            <a:pPr lvl="1"/>
            <a:r>
              <a:rPr lang="en-US" sz="1600" dirty="0" smtClean="0"/>
              <a:t>     symptoms</a:t>
            </a:r>
            <a:endParaRPr lang="en-CA" sz="1600" dirty="0"/>
          </a:p>
          <a:p>
            <a:endParaRPr lang="en-CA" sz="1600" dirty="0"/>
          </a:p>
        </p:txBody>
      </p:sp>
    </p:spTree>
    <p:extLst>
      <p:ext uri="{BB962C8B-B14F-4D97-AF65-F5344CB8AC3E}">
        <p14:creationId xmlns:p14="http://schemas.microsoft.com/office/powerpoint/2010/main" val="1963186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9601200" cy="1142385"/>
          </a:xfrm>
        </p:spPr>
        <p:txBody>
          <a:bodyPr/>
          <a:lstStyle/>
          <a:p>
            <a:r>
              <a:rPr lang="en-US" dirty="0" smtClean="0"/>
              <a:t>Outline</a:t>
            </a:r>
            <a:endParaRPr lang="en-US" dirty="0"/>
          </a:p>
        </p:txBody>
      </p:sp>
      <p:sp>
        <p:nvSpPr>
          <p:cNvPr id="3" name="Content Placeholder 2"/>
          <p:cNvSpPr>
            <a:spLocks noGrp="1"/>
          </p:cNvSpPr>
          <p:nvPr>
            <p:ph idx="1"/>
          </p:nvPr>
        </p:nvSpPr>
        <p:spPr>
          <a:xfrm>
            <a:off x="914400" y="1308101"/>
            <a:ext cx="9601200" cy="3809999"/>
          </a:xfrm>
        </p:spPr>
        <p:txBody>
          <a:bodyPr>
            <a:normAutofit/>
          </a:bodyPr>
          <a:lstStyle/>
          <a:p>
            <a:pPr marL="0" indent="0">
              <a:buNone/>
            </a:pPr>
            <a:r>
              <a:rPr lang="en-CA" b="1" dirty="0"/>
              <a:t>This communications toolkit consists of the following information to support in the event of a COVID-19 outbreak or death(s):</a:t>
            </a:r>
            <a:endParaRPr lang="en-US" b="1" dirty="0"/>
          </a:p>
          <a:p>
            <a:pPr marL="285750" indent="-285750" fontAlgn="t">
              <a:buFont typeface="Arial" panose="020B0604020202020204" pitchFamily="34" charset="0"/>
              <a:buChar char="•"/>
            </a:pPr>
            <a:r>
              <a:rPr lang="en-CA" dirty="0"/>
              <a:t>Process and </a:t>
            </a:r>
            <a:r>
              <a:rPr lang="en-CA" dirty="0" smtClean="0"/>
              <a:t>Notifications</a:t>
            </a:r>
            <a:endParaRPr lang="en-CA" dirty="0"/>
          </a:p>
          <a:p>
            <a:pPr marL="285750" indent="-285750" fontAlgn="t">
              <a:buFont typeface="Arial" panose="020B0604020202020204" pitchFamily="34" charset="0"/>
              <a:buChar char="•"/>
            </a:pPr>
            <a:r>
              <a:rPr lang="en-CA" dirty="0"/>
              <a:t>Web </a:t>
            </a:r>
            <a:r>
              <a:rPr lang="en-CA" dirty="0" smtClean="0"/>
              <a:t>Updates</a:t>
            </a:r>
            <a:endParaRPr lang="en-CA" dirty="0"/>
          </a:p>
          <a:p>
            <a:pPr marL="285750" indent="-285750" fontAlgn="t">
              <a:buFont typeface="Arial" panose="020B0604020202020204" pitchFamily="34" charset="0"/>
              <a:buChar char="•"/>
            </a:pPr>
            <a:r>
              <a:rPr lang="en-CA" dirty="0"/>
              <a:t>Media </a:t>
            </a:r>
            <a:r>
              <a:rPr lang="en-CA" dirty="0" smtClean="0"/>
              <a:t>Relations</a:t>
            </a:r>
            <a:endParaRPr lang="en-CA" dirty="0"/>
          </a:p>
          <a:p>
            <a:pPr marL="285750" indent="-285750" fontAlgn="t">
              <a:buFont typeface="Arial" panose="020B0604020202020204" pitchFamily="34" charset="0"/>
              <a:buChar char="•"/>
            </a:pPr>
            <a:r>
              <a:rPr lang="en-CA" dirty="0"/>
              <a:t>PHIPA</a:t>
            </a:r>
            <a:r>
              <a:rPr lang="en-CA" dirty="0" smtClean="0"/>
              <a:t> Guidance</a:t>
            </a:r>
            <a:endParaRPr lang="en-CA" dirty="0"/>
          </a:p>
          <a:p>
            <a:pPr marL="285750" indent="-285750">
              <a:buFont typeface="Arial" panose="020B0604020202020204" pitchFamily="34" charset="0"/>
              <a:buChar char="•"/>
            </a:pPr>
            <a:r>
              <a:rPr lang="en-CA" dirty="0"/>
              <a:t>Key </a:t>
            </a:r>
            <a:r>
              <a:rPr lang="en-CA" dirty="0" smtClean="0"/>
              <a:t>Messages</a:t>
            </a:r>
            <a:endParaRPr lang="en-CA" dirty="0"/>
          </a:p>
          <a:p>
            <a:pPr marL="285750" indent="-285750">
              <a:buFont typeface="Arial" panose="020B0604020202020204" pitchFamily="34" charset="0"/>
              <a:buChar char="•"/>
            </a:pPr>
            <a:r>
              <a:rPr lang="en-CA" dirty="0"/>
              <a:t>Examples and Additional Resources</a:t>
            </a:r>
          </a:p>
          <a:p>
            <a:endParaRPr lang="en-US" dirty="0"/>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2" y="61722"/>
            <a:ext cx="9601200" cy="1142385"/>
          </a:xfrm>
        </p:spPr>
        <p:txBody>
          <a:bodyPr>
            <a:normAutofit fontScale="90000"/>
          </a:bodyPr>
          <a:lstStyle/>
          <a:p>
            <a:r>
              <a:rPr lang="en-US" sz="3600" dirty="0" smtClean="0"/>
              <a:t>Key messages for Leadership to Speak with Staff: COVID-19-related (first) Resident </a:t>
            </a:r>
            <a:r>
              <a:rPr lang="en-US" sz="3600" dirty="0"/>
              <a:t>D</a:t>
            </a:r>
            <a:r>
              <a:rPr lang="en-US" sz="3600" dirty="0" smtClean="0"/>
              <a:t>eath </a:t>
            </a:r>
            <a:endParaRPr lang="en-US" sz="3600" dirty="0"/>
          </a:p>
        </p:txBody>
      </p:sp>
      <p:sp>
        <p:nvSpPr>
          <p:cNvPr id="3" name="Content Placeholder 2"/>
          <p:cNvSpPr>
            <a:spLocks noGrp="1"/>
          </p:cNvSpPr>
          <p:nvPr>
            <p:ph idx="1"/>
          </p:nvPr>
        </p:nvSpPr>
        <p:spPr>
          <a:xfrm>
            <a:off x="621792" y="1659653"/>
            <a:ext cx="10515600" cy="4174480"/>
          </a:xfrm>
        </p:spPr>
        <p:txBody>
          <a:bodyPr>
            <a:normAutofit fontScale="70000" lnSpcReduction="20000"/>
          </a:bodyPr>
          <a:lstStyle/>
          <a:p>
            <a:pPr lvl="0"/>
            <a:r>
              <a:rPr lang="en-CA" sz="2200" dirty="0" smtClean="0"/>
              <a:t>Today </a:t>
            </a:r>
            <a:r>
              <a:rPr lang="en-CA" sz="2200" dirty="0"/>
              <a:t>we are sharing [</a:t>
            </a:r>
            <a:r>
              <a:rPr lang="en-CA" sz="2200" b="1" dirty="0"/>
              <a:t>insert name of organization</a:t>
            </a:r>
            <a:r>
              <a:rPr lang="en-CA" sz="2200" dirty="0"/>
              <a:t>]’s first death in connection to COVID-19. Our collective thoughts are with the </a:t>
            </a:r>
            <a:r>
              <a:rPr lang="en-CA" sz="2200" dirty="0" smtClean="0"/>
              <a:t>resident’s </a:t>
            </a:r>
            <a:r>
              <a:rPr lang="en-CA" sz="2200" dirty="0"/>
              <a:t>family at this difficult time.</a:t>
            </a:r>
          </a:p>
          <a:p>
            <a:pPr lvl="0"/>
            <a:r>
              <a:rPr lang="en-CA" sz="2200" dirty="0"/>
              <a:t>The </a:t>
            </a:r>
            <a:r>
              <a:rPr lang="en-CA" sz="2200" dirty="0" smtClean="0"/>
              <a:t>resident was [</a:t>
            </a:r>
            <a:r>
              <a:rPr lang="en-CA" sz="2200" b="1" dirty="0" smtClean="0"/>
              <a:t>insert high-level information that is in alignment with PHIPA and your organization’s privacy policy]</a:t>
            </a:r>
            <a:endParaRPr lang="en-CA" sz="2200" dirty="0"/>
          </a:p>
          <a:p>
            <a:pPr lvl="0"/>
            <a:r>
              <a:rPr lang="en-CA" sz="2200" dirty="0"/>
              <a:t>We want to recognize the dedication of those involved in this </a:t>
            </a:r>
            <a:r>
              <a:rPr lang="en-CA" sz="2200" dirty="0" smtClean="0"/>
              <a:t>resident’s </a:t>
            </a:r>
            <a:r>
              <a:rPr lang="en-CA" sz="2200" dirty="0"/>
              <a:t>care and express our appreciation </a:t>
            </a:r>
            <a:r>
              <a:rPr lang="en-CA" sz="2200" dirty="0" smtClean="0"/>
              <a:t>to our </a:t>
            </a:r>
            <a:r>
              <a:rPr lang="en-CA" sz="2200" dirty="0"/>
              <a:t>physicians and </a:t>
            </a:r>
            <a:r>
              <a:rPr lang="en-CA" sz="2200" dirty="0" smtClean="0"/>
              <a:t>staff’s for their continued commitment.</a:t>
            </a:r>
          </a:p>
          <a:p>
            <a:pPr lvl="0"/>
            <a:r>
              <a:rPr lang="en-CA" sz="2200" dirty="0" smtClean="0"/>
              <a:t>We </a:t>
            </a:r>
            <a:r>
              <a:rPr lang="en-CA" sz="2200" dirty="0"/>
              <a:t>continue to work diligently to respond to COVID-19 and have implemented significant measures to further protect our </a:t>
            </a:r>
            <a:r>
              <a:rPr lang="en-CA" sz="2200" dirty="0" smtClean="0"/>
              <a:t>residents </a:t>
            </a:r>
            <a:r>
              <a:rPr lang="en-CA" sz="2200" dirty="0"/>
              <a:t>and people including: </a:t>
            </a:r>
          </a:p>
          <a:p>
            <a:pPr lvl="1"/>
            <a:r>
              <a:rPr lang="en-CA" sz="2200" dirty="0" smtClean="0"/>
              <a:t>[</a:t>
            </a:r>
            <a:r>
              <a:rPr lang="en-CA" sz="2200" b="1" dirty="0"/>
              <a:t>i</a:t>
            </a:r>
            <a:r>
              <a:rPr lang="en-CA" sz="2200" b="1" dirty="0" smtClean="0"/>
              <a:t>nsert </a:t>
            </a:r>
            <a:r>
              <a:rPr lang="en-CA" sz="2200" b="1" dirty="0"/>
              <a:t>steps </a:t>
            </a:r>
            <a:r>
              <a:rPr lang="en-CA" sz="2200" b="1" dirty="0" smtClean="0"/>
              <a:t>taken</a:t>
            </a:r>
            <a:r>
              <a:rPr lang="en-CA" sz="2200" dirty="0" smtClean="0"/>
              <a:t>]</a:t>
            </a:r>
          </a:p>
          <a:p>
            <a:pPr lvl="0"/>
            <a:r>
              <a:rPr lang="en-US" sz="2200" dirty="0" smtClean="0"/>
              <a:t>We </a:t>
            </a:r>
            <a:r>
              <a:rPr lang="en-US" sz="2200" dirty="0"/>
              <a:t>recognize the pace of change related to COVID-19 can be overwhelming. </a:t>
            </a:r>
            <a:endParaRPr lang="en-CA" sz="2200" dirty="0"/>
          </a:p>
          <a:p>
            <a:pPr lvl="0"/>
            <a:r>
              <a:rPr lang="en-US" sz="2200" dirty="0" smtClean="0"/>
              <a:t>Our </a:t>
            </a:r>
            <a:r>
              <a:rPr lang="en-US" sz="2200" dirty="0"/>
              <a:t>staff and professional staff have been incredible, and we ask you continue to support each other.</a:t>
            </a:r>
            <a:endParaRPr lang="en-CA" sz="2200" dirty="0"/>
          </a:p>
          <a:p>
            <a:pPr lvl="0"/>
            <a:r>
              <a:rPr lang="en-US" sz="2200" dirty="0"/>
              <a:t>If you have questions or concerns</a:t>
            </a:r>
            <a:r>
              <a:rPr lang="en-US" sz="2200" dirty="0" smtClean="0"/>
              <a:t>, please </a:t>
            </a:r>
            <a:r>
              <a:rPr lang="en-US" sz="2200" dirty="0"/>
              <a:t>raise it with your </a:t>
            </a:r>
            <a:r>
              <a:rPr lang="en-US" sz="2200" dirty="0" smtClean="0"/>
              <a:t>leader </a:t>
            </a:r>
            <a:r>
              <a:rPr lang="en-US" sz="2200" dirty="0"/>
              <a:t>immediately. </a:t>
            </a:r>
            <a:endParaRPr lang="en-CA" sz="2200" dirty="0"/>
          </a:p>
          <a:p>
            <a:pPr lvl="0"/>
            <a:r>
              <a:rPr lang="en-US" sz="2200" dirty="0"/>
              <a:t>We are all here to support you. </a:t>
            </a:r>
            <a:endParaRPr lang="en-CA" dirty="0"/>
          </a:p>
          <a:p>
            <a:pPr marL="0" indent="0">
              <a:buNone/>
            </a:pPr>
            <a:endParaRPr lang="en-CA" dirty="0"/>
          </a:p>
        </p:txBody>
      </p:sp>
      <p:sp>
        <p:nvSpPr>
          <p:cNvPr id="4" name="Slide Number Placeholder 3"/>
          <p:cNvSpPr>
            <a:spLocks noGrp="1"/>
          </p:cNvSpPr>
          <p:nvPr>
            <p:ph type="sldNum" sz="quarter" idx="12"/>
          </p:nvPr>
        </p:nvSpPr>
        <p:spPr/>
        <p:txBody>
          <a:bodyPr/>
          <a:lstStyle/>
          <a:p>
            <a:fld id="{39BD1827-BA23-4F55-BD5D-4D7FF3CE22F9}" type="slidenum">
              <a:rPr lang="en-CA" smtClean="0"/>
              <a:t>20</a:t>
            </a:fld>
            <a:endParaRPr lang="en-CA" dirty="0"/>
          </a:p>
        </p:txBody>
      </p:sp>
      <p:sp>
        <p:nvSpPr>
          <p:cNvPr id="5" name="Rectangle 4"/>
          <p:cNvSpPr/>
          <p:nvPr/>
        </p:nvSpPr>
        <p:spPr>
          <a:xfrm>
            <a:off x="759542" y="1299673"/>
            <a:ext cx="11038901" cy="1477328"/>
          </a:xfrm>
          <a:prstGeom prst="rect">
            <a:avLst/>
          </a:prstGeom>
        </p:spPr>
        <p:txBody>
          <a:bodyPr wrap="square">
            <a:spAutoFit/>
          </a:bodyPr>
          <a:lstStyle/>
          <a:p>
            <a:pPr lvl="0"/>
            <a:endParaRPr lang="en-CA" dirty="0"/>
          </a:p>
          <a:p>
            <a:pPr lvl="0"/>
            <a:endParaRPr lang="en-CA" dirty="0" smtClean="0"/>
          </a:p>
          <a:p>
            <a:pPr lvl="0"/>
            <a:endParaRPr lang="en-CA" dirty="0"/>
          </a:p>
          <a:p>
            <a:pPr lvl="0"/>
            <a:endParaRPr lang="en-CA" dirty="0" smtClean="0"/>
          </a:p>
          <a:p>
            <a:pPr lvl="0"/>
            <a:endParaRPr lang="en-CA" dirty="0"/>
          </a:p>
        </p:txBody>
      </p:sp>
    </p:spTree>
    <p:extLst>
      <p:ext uri="{BB962C8B-B14F-4D97-AF65-F5344CB8AC3E}">
        <p14:creationId xmlns:p14="http://schemas.microsoft.com/office/powerpoint/2010/main" val="3700244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2" y="157288"/>
            <a:ext cx="9601200" cy="1016831"/>
          </a:xfrm>
        </p:spPr>
        <p:txBody>
          <a:bodyPr>
            <a:normAutofit/>
          </a:bodyPr>
          <a:lstStyle/>
          <a:p>
            <a:r>
              <a:rPr lang="en-US" dirty="0" smtClean="0"/>
              <a:t>Key messages </a:t>
            </a:r>
            <a:r>
              <a:rPr lang="en-US" dirty="0"/>
              <a:t>for Media</a:t>
            </a:r>
            <a:r>
              <a:rPr lang="en-US" dirty="0" smtClean="0"/>
              <a:t>: COVID-19-related </a:t>
            </a:r>
            <a:r>
              <a:rPr lang="en-US" dirty="0"/>
              <a:t>(first) </a:t>
            </a:r>
            <a:r>
              <a:rPr lang="en-US" dirty="0" smtClean="0"/>
              <a:t>Patient/Resident Death </a:t>
            </a:r>
            <a:endParaRPr lang="en-US" dirty="0"/>
          </a:p>
        </p:txBody>
      </p:sp>
      <p:sp>
        <p:nvSpPr>
          <p:cNvPr id="3" name="Content Placeholder 2"/>
          <p:cNvSpPr>
            <a:spLocks noGrp="1"/>
          </p:cNvSpPr>
          <p:nvPr>
            <p:ph idx="1"/>
          </p:nvPr>
        </p:nvSpPr>
        <p:spPr>
          <a:xfrm>
            <a:off x="621792" y="1594640"/>
            <a:ext cx="10515600" cy="4174480"/>
          </a:xfrm>
        </p:spPr>
        <p:txBody>
          <a:bodyPr>
            <a:normAutofit/>
          </a:bodyPr>
          <a:lstStyle/>
          <a:p>
            <a:pPr fontAlgn="base"/>
            <a:r>
              <a:rPr lang="en-CA" dirty="0" smtClean="0"/>
              <a:t>We are deeply saddened to share that on [</a:t>
            </a:r>
            <a:r>
              <a:rPr lang="en-CA" b="1" dirty="0" smtClean="0"/>
              <a:t>insert date</a:t>
            </a:r>
            <a:r>
              <a:rPr lang="en-CA" dirty="0" smtClean="0"/>
              <a:t>], a [</a:t>
            </a:r>
            <a:r>
              <a:rPr lang="en-CA" b="1" dirty="0" smtClean="0"/>
              <a:t>insert organization’s name</a:t>
            </a:r>
            <a:r>
              <a:rPr lang="en-CA" dirty="0" smtClean="0"/>
              <a:t>] patient/resident passed away due to COVID-19. </a:t>
            </a:r>
          </a:p>
          <a:p>
            <a:pPr fontAlgn="base"/>
            <a:r>
              <a:rPr lang="en-CA" dirty="0" smtClean="0"/>
              <a:t>On </a:t>
            </a:r>
            <a:r>
              <a:rPr lang="en-CA" dirty="0"/>
              <a:t>behalf of our </a:t>
            </a:r>
            <a:r>
              <a:rPr lang="en-CA" dirty="0" smtClean="0"/>
              <a:t>organization, </a:t>
            </a:r>
            <a:r>
              <a:rPr lang="en-CA" dirty="0"/>
              <a:t>I would like to extend our deepest condolences to the family during this difficult time. </a:t>
            </a:r>
          </a:p>
          <a:p>
            <a:pPr fontAlgn="base"/>
            <a:r>
              <a:rPr lang="en-GB" dirty="0" smtClean="0"/>
              <a:t>T</a:t>
            </a:r>
            <a:r>
              <a:rPr lang="en-CA" dirty="0"/>
              <a:t>hese are </a:t>
            </a:r>
            <a:r>
              <a:rPr lang="en-CA" dirty="0" smtClean="0"/>
              <a:t>unprecedented </a:t>
            </a:r>
            <a:r>
              <a:rPr lang="en-CA" dirty="0"/>
              <a:t>times for our </a:t>
            </a:r>
            <a:r>
              <a:rPr lang="en-CA" dirty="0" smtClean="0"/>
              <a:t>community. </a:t>
            </a:r>
            <a:r>
              <a:rPr lang="en-CA" dirty="0"/>
              <a:t> </a:t>
            </a:r>
            <a:endParaRPr lang="en-CA" dirty="0" smtClean="0"/>
          </a:p>
          <a:p>
            <a:pPr fontAlgn="base"/>
            <a:r>
              <a:rPr lang="en-CA" dirty="0" smtClean="0"/>
              <a:t>As </a:t>
            </a:r>
            <a:r>
              <a:rPr lang="en-CA" dirty="0"/>
              <a:t>we continue to see community spread of COVID-19, </a:t>
            </a:r>
            <a:r>
              <a:rPr lang="en-CA" dirty="0" smtClean="0"/>
              <a:t>we remain vigilant and are actively taking </a:t>
            </a:r>
            <a:r>
              <a:rPr lang="en-CA" dirty="0"/>
              <a:t>measures to respond to additional COVID-19 cases and outbreaks.</a:t>
            </a:r>
          </a:p>
          <a:p>
            <a:pPr fontAlgn="base"/>
            <a:r>
              <a:rPr lang="en-CA" dirty="0" smtClean="0"/>
              <a:t>Our </a:t>
            </a:r>
            <a:r>
              <a:rPr lang="en-CA" dirty="0"/>
              <a:t>dedicated team will continue to take strong measures to protect our </a:t>
            </a:r>
            <a:r>
              <a:rPr lang="en-CA" dirty="0" smtClean="0"/>
              <a:t>patients/residents, </a:t>
            </a:r>
            <a:r>
              <a:rPr lang="en-CA" dirty="0"/>
              <a:t>people and the community. </a:t>
            </a:r>
          </a:p>
          <a:p>
            <a:pPr fontAlgn="base"/>
            <a:r>
              <a:rPr lang="en-CA" dirty="0"/>
              <a:t>Together, we will flatten the curve.</a:t>
            </a:r>
            <a:endParaRPr lang="en-US" dirty="0"/>
          </a:p>
        </p:txBody>
      </p:sp>
      <p:sp>
        <p:nvSpPr>
          <p:cNvPr id="4" name="Slide Number Placeholder 3"/>
          <p:cNvSpPr>
            <a:spLocks noGrp="1"/>
          </p:cNvSpPr>
          <p:nvPr>
            <p:ph type="sldNum" sz="quarter" idx="12"/>
          </p:nvPr>
        </p:nvSpPr>
        <p:spPr/>
        <p:txBody>
          <a:bodyPr/>
          <a:lstStyle/>
          <a:p>
            <a:fld id="{39BD1827-BA23-4F55-BD5D-4D7FF3CE22F9}" type="slidenum">
              <a:rPr lang="en-CA" smtClean="0"/>
              <a:t>21</a:t>
            </a:fld>
            <a:endParaRPr lang="en-CA" dirty="0"/>
          </a:p>
        </p:txBody>
      </p:sp>
      <p:sp>
        <p:nvSpPr>
          <p:cNvPr id="5" name="Rectangle 4"/>
          <p:cNvSpPr/>
          <p:nvPr/>
        </p:nvSpPr>
        <p:spPr>
          <a:xfrm>
            <a:off x="759542" y="1299673"/>
            <a:ext cx="11038901" cy="1477328"/>
          </a:xfrm>
          <a:prstGeom prst="rect">
            <a:avLst/>
          </a:prstGeom>
        </p:spPr>
        <p:txBody>
          <a:bodyPr wrap="square">
            <a:spAutoFit/>
          </a:bodyPr>
          <a:lstStyle/>
          <a:p>
            <a:pPr lvl="0"/>
            <a:endParaRPr lang="en-CA" dirty="0"/>
          </a:p>
          <a:p>
            <a:pPr lvl="0"/>
            <a:endParaRPr lang="en-CA" dirty="0" smtClean="0"/>
          </a:p>
          <a:p>
            <a:pPr lvl="0"/>
            <a:endParaRPr lang="en-CA" dirty="0"/>
          </a:p>
          <a:p>
            <a:pPr lvl="0"/>
            <a:endParaRPr lang="en-CA" dirty="0" smtClean="0"/>
          </a:p>
          <a:p>
            <a:pPr lvl="0"/>
            <a:endParaRPr lang="en-CA" dirty="0"/>
          </a:p>
        </p:txBody>
      </p:sp>
    </p:spTree>
    <p:extLst>
      <p:ext uri="{BB962C8B-B14F-4D97-AF65-F5344CB8AC3E}">
        <p14:creationId xmlns:p14="http://schemas.microsoft.com/office/powerpoint/2010/main" val="4269558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2" y="31734"/>
            <a:ext cx="9601200" cy="1142385"/>
          </a:xfrm>
        </p:spPr>
        <p:txBody>
          <a:bodyPr>
            <a:normAutofit/>
          </a:bodyPr>
          <a:lstStyle/>
          <a:p>
            <a:r>
              <a:rPr lang="en-US" dirty="0" smtClean="0"/>
              <a:t>Key messages for Staff: Outbreak-related Staff </a:t>
            </a:r>
            <a:r>
              <a:rPr lang="en-US" dirty="0"/>
              <a:t>D</a:t>
            </a:r>
            <a:r>
              <a:rPr lang="en-US" dirty="0" smtClean="0"/>
              <a:t>eath </a:t>
            </a:r>
            <a:endParaRPr lang="en-US" dirty="0"/>
          </a:p>
        </p:txBody>
      </p:sp>
      <p:sp>
        <p:nvSpPr>
          <p:cNvPr id="3" name="Content Placeholder 2"/>
          <p:cNvSpPr>
            <a:spLocks noGrp="1"/>
          </p:cNvSpPr>
          <p:nvPr>
            <p:ph idx="1"/>
          </p:nvPr>
        </p:nvSpPr>
        <p:spPr>
          <a:xfrm>
            <a:off x="621792" y="1299673"/>
            <a:ext cx="10515600" cy="4174480"/>
          </a:xfrm>
        </p:spPr>
        <p:txBody>
          <a:bodyPr>
            <a:noAutofit/>
          </a:bodyPr>
          <a:lstStyle/>
          <a:p>
            <a:r>
              <a:rPr lang="en-CA" sz="1400" dirty="0"/>
              <a:t>It is with a heavy heart that we share the passing of a [insert name of organization] staff member due to COVID-19. </a:t>
            </a:r>
          </a:p>
          <a:p>
            <a:r>
              <a:rPr lang="en-CA" sz="1400" dirty="0"/>
              <a:t>Our collective thoughts are with the staff member’s family, friends and loved ones during this incredibly difficult time. </a:t>
            </a:r>
          </a:p>
          <a:p>
            <a:r>
              <a:rPr lang="en-CA" sz="1400" dirty="0"/>
              <a:t>[</a:t>
            </a:r>
            <a:r>
              <a:rPr lang="en-CA" sz="1400" b="1" dirty="0"/>
              <a:t>INSERT INFORMATION ABOUT THE STAFF MEMBER</a:t>
            </a:r>
            <a:r>
              <a:rPr lang="en-CA" sz="1400" dirty="0"/>
              <a:t>].</a:t>
            </a:r>
          </a:p>
          <a:p>
            <a:r>
              <a:rPr lang="en-CA" sz="1400" dirty="0"/>
              <a:t>These are unprecedented, extraordinary times and we are so grateful for the continued efforts of each and every one of you. </a:t>
            </a:r>
          </a:p>
          <a:p>
            <a:r>
              <a:rPr lang="en-CA" sz="1400" dirty="0"/>
              <a:t>Please be assured that we will keep taking all the necessary precautionary measures to protect our people and </a:t>
            </a:r>
            <a:r>
              <a:rPr lang="en-CA" sz="1400" dirty="0" smtClean="0"/>
              <a:t>patients/residents. </a:t>
            </a:r>
            <a:endParaRPr lang="en-CA" sz="1400" dirty="0"/>
          </a:p>
          <a:p>
            <a:r>
              <a:rPr lang="en-CA" sz="1400" dirty="0"/>
              <a:t>We would also like to remind you that the Employee and Family Assistance Program (EFAP) is available to you. </a:t>
            </a:r>
          </a:p>
          <a:p>
            <a:r>
              <a:rPr lang="en-CA" sz="1400" dirty="0"/>
              <a:t>We are committed to continually keeping our staff informed and adapting our procedures and policies as COVID-19 situation evolves to ensure you are supported and you are safe. </a:t>
            </a:r>
          </a:p>
          <a:p>
            <a:r>
              <a:rPr lang="en-CA" sz="1400" dirty="0"/>
              <a:t>A joint media statement (TBD) will be issued shortly by </a:t>
            </a:r>
            <a:r>
              <a:rPr lang="en-CA" sz="1400" b="1" dirty="0" smtClean="0"/>
              <a:t>[name of organization] </a:t>
            </a:r>
            <a:r>
              <a:rPr lang="en-CA" sz="1400" dirty="0"/>
              <a:t>and Peel Public Health. </a:t>
            </a:r>
          </a:p>
          <a:p>
            <a:r>
              <a:rPr lang="en-CA" sz="1400" dirty="0"/>
              <a:t>Should you have any questions or feedback, please speak with your leader.</a:t>
            </a:r>
          </a:p>
          <a:p>
            <a:pPr marL="0" indent="0">
              <a:buNone/>
            </a:pPr>
            <a:endParaRPr lang="en-CA" sz="1400" dirty="0"/>
          </a:p>
        </p:txBody>
      </p:sp>
      <p:sp>
        <p:nvSpPr>
          <p:cNvPr id="4" name="Slide Number Placeholder 3"/>
          <p:cNvSpPr>
            <a:spLocks noGrp="1"/>
          </p:cNvSpPr>
          <p:nvPr>
            <p:ph type="sldNum" sz="quarter" idx="12"/>
          </p:nvPr>
        </p:nvSpPr>
        <p:spPr/>
        <p:txBody>
          <a:bodyPr/>
          <a:lstStyle/>
          <a:p>
            <a:fld id="{39BD1827-BA23-4F55-BD5D-4D7FF3CE22F9}" type="slidenum">
              <a:rPr lang="en-CA" smtClean="0"/>
              <a:t>22</a:t>
            </a:fld>
            <a:endParaRPr lang="en-CA" dirty="0"/>
          </a:p>
        </p:txBody>
      </p:sp>
      <p:sp>
        <p:nvSpPr>
          <p:cNvPr id="5" name="Rectangle 4"/>
          <p:cNvSpPr/>
          <p:nvPr/>
        </p:nvSpPr>
        <p:spPr>
          <a:xfrm>
            <a:off x="759542" y="1299673"/>
            <a:ext cx="11038901" cy="1477328"/>
          </a:xfrm>
          <a:prstGeom prst="rect">
            <a:avLst/>
          </a:prstGeom>
        </p:spPr>
        <p:txBody>
          <a:bodyPr wrap="square">
            <a:spAutoFit/>
          </a:bodyPr>
          <a:lstStyle/>
          <a:p>
            <a:pPr lvl="0"/>
            <a:endParaRPr lang="en-CA" dirty="0"/>
          </a:p>
          <a:p>
            <a:pPr lvl="0"/>
            <a:endParaRPr lang="en-CA" dirty="0" smtClean="0"/>
          </a:p>
          <a:p>
            <a:pPr lvl="0"/>
            <a:endParaRPr lang="en-CA" dirty="0"/>
          </a:p>
          <a:p>
            <a:pPr lvl="0"/>
            <a:endParaRPr lang="en-CA" dirty="0" smtClean="0"/>
          </a:p>
          <a:p>
            <a:pPr lvl="0"/>
            <a:endParaRPr lang="en-CA" dirty="0"/>
          </a:p>
        </p:txBody>
      </p:sp>
    </p:spTree>
    <p:extLst>
      <p:ext uri="{BB962C8B-B14F-4D97-AF65-F5344CB8AC3E}">
        <p14:creationId xmlns:p14="http://schemas.microsoft.com/office/powerpoint/2010/main" val="2809392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707" y="157288"/>
            <a:ext cx="9601200" cy="1142385"/>
          </a:xfrm>
        </p:spPr>
        <p:txBody>
          <a:bodyPr>
            <a:normAutofit/>
          </a:bodyPr>
          <a:lstStyle/>
          <a:p>
            <a:r>
              <a:rPr lang="en-US" dirty="0" smtClean="0"/>
              <a:t>Key messages </a:t>
            </a:r>
            <a:r>
              <a:rPr lang="en-US" dirty="0"/>
              <a:t>for Media</a:t>
            </a:r>
            <a:r>
              <a:rPr lang="en-US" dirty="0" smtClean="0"/>
              <a:t>: Outbreak-related Staff </a:t>
            </a:r>
            <a:r>
              <a:rPr lang="en-US" dirty="0"/>
              <a:t>D</a:t>
            </a:r>
            <a:r>
              <a:rPr lang="en-US" dirty="0" smtClean="0"/>
              <a:t>eath</a:t>
            </a:r>
            <a:endParaRPr lang="en-US" dirty="0"/>
          </a:p>
        </p:txBody>
      </p:sp>
      <p:sp>
        <p:nvSpPr>
          <p:cNvPr id="3" name="Content Placeholder 2"/>
          <p:cNvSpPr>
            <a:spLocks noGrp="1"/>
          </p:cNvSpPr>
          <p:nvPr>
            <p:ph idx="1"/>
          </p:nvPr>
        </p:nvSpPr>
        <p:spPr>
          <a:xfrm>
            <a:off x="621792" y="1722458"/>
            <a:ext cx="10515600" cy="3223166"/>
          </a:xfrm>
        </p:spPr>
        <p:txBody>
          <a:bodyPr>
            <a:normAutofit/>
          </a:bodyPr>
          <a:lstStyle/>
          <a:p>
            <a:pPr fontAlgn="base"/>
            <a:r>
              <a:rPr lang="en-CA" dirty="0"/>
              <a:t>It is with </a:t>
            </a:r>
            <a:r>
              <a:rPr lang="en-CA" dirty="0" smtClean="0"/>
              <a:t>great sorrow that </a:t>
            </a:r>
            <a:r>
              <a:rPr lang="en-CA" dirty="0"/>
              <a:t>we share the passing of a </a:t>
            </a:r>
            <a:r>
              <a:rPr lang="en-CA" dirty="0" smtClean="0"/>
              <a:t>[</a:t>
            </a:r>
            <a:r>
              <a:rPr lang="en-CA" b="1" dirty="0" smtClean="0"/>
              <a:t>insert name of organization</a:t>
            </a:r>
            <a:r>
              <a:rPr lang="en-CA" dirty="0" smtClean="0"/>
              <a:t>] staff </a:t>
            </a:r>
            <a:r>
              <a:rPr lang="en-CA" dirty="0"/>
              <a:t>member due to COVID-19. </a:t>
            </a:r>
            <a:endParaRPr lang="en-CA" dirty="0" smtClean="0"/>
          </a:p>
          <a:p>
            <a:pPr fontAlgn="base"/>
            <a:r>
              <a:rPr lang="en-CA" dirty="0" smtClean="0"/>
              <a:t>[</a:t>
            </a:r>
            <a:r>
              <a:rPr lang="en-CA" b="1" dirty="0"/>
              <a:t>insert name of staff member if permitted by family and any other details about the staff member, as appropriate</a:t>
            </a:r>
            <a:r>
              <a:rPr lang="en-CA" dirty="0"/>
              <a:t>]. </a:t>
            </a:r>
            <a:endParaRPr lang="en-CA" dirty="0" smtClean="0"/>
          </a:p>
          <a:p>
            <a:pPr fontAlgn="base"/>
            <a:r>
              <a:rPr lang="en-CA" dirty="0" smtClean="0"/>
              <a:t>Our </a:t>
            </a:r>
            <a:r>
              <a:rPr lang="en-CA" dirty="0"/>
              <a:t>collective thoughts are with the staff member’s family, friends and loved ones during this incredibly difficult time. </a:t>
            </a:r>
            <a:endParaRPr lang="en-US" dirty="0"/>
          </a:p>
        </p:txBody>
      </p:sp>
      <p:sp>
        <p:nvSpPr>
          <p:cNvPr id="4" name="Slide Number Placeholder 3"/>
          <p:cNvSpPr>
            <a:spLocks noGrp="1"/>
          </p:cNvSpPr>
          <p:nvPr>
            <p:ph type="sldNum" sz="quarter" idx="12"/>
          </p:nvPr>
        </p:nvSpPr>
        <p:spPr/>
        <p:txBody>
          <a:bodyPr/>
          <a:lstStyle/>
          <a:p>
            <a:fld id="{39BD1827-BA23-4F55-BD5D-4D7FF3CE22F9}" type="slidenum">
              <a:rPr lang="en-CA" smtClean="0"/>
              <a:t>23</a:t>
            </a:fld>
            <a:endParaRPr lang="en-CA" dirty="0"/>
          </a:p>
        </p:txBody>
      </p:sp>
      <p:sp>
        <p:nvSpPr>
          <p:cNvPr id="5" name="Rectangle 4"/>
          <p:cNvSpPr/>
          <p:nvPr/>
        </p:nvSpPr>
        <p:spPr>
          <a:xfrm>
            <a:off x="759542" y="1299673"/>
            <a:ext cx="11038901" cy="1477328"/>
          </a:xfrm>
          <a:prstGeom prst="rect">
            <a:avLst/>
          </a:prstGeom>
        </p:spPr>
        <p:txBody>
          <a:bodyPr wrap="square">
            <a:spAutoFit/>
          </a:bodyPr>
          <a:lstStyle/>
          <a:p>
            <a:pPr lvl="0"/>
            <a:endParaRPr lang="en-CA" dirty="0"/>
          </a:p>
          <a:p>
            <a:pPr lvl="0"/>
            <a:endParaRPr lang="en-CA" dirty="0" smtClean="0"/>
          </a:p>
          <a:p>
            <a:pPr lvl="0"/>
            <a:endParaRPr lang="en-CA" dirty="0"/>
          </a:p>
          <a:p>
            <a:pPr lvl="0"/>
            <a:endParaRPr lang="en-CA" dirty="0" smtClean="0"/>
          </a:p>
          <a:p>
            <a:pPr lvl="0"/>
            <a:endParaRPr lang="en-CA" dirty="0"/>
          </a:p>
        </p:txBody>
      </p:sp>
    </p:spTree>
    <p:extLst>
      <p:ext uri="{BB962C8B-B14F-4D97-AF65-F5344CB8AC3E}">
        <p14:creationId xmlns:p14="http://schemas.microsoft.com/office/powerpoint/2010/main" val="2386793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i="1" dirty="0"/>
              <a:t>Examples and Additional </a:t>
            </a:r>
            <a:r>
              <a:rPr lang="en-US" sz="5400" i="1" dirty="0" smtClean="0"/>
              <a:t>Resources</a:t>
            </a:r>
            <a:endParaRPr lang="en-US" sz="5400" dirty="0"/>
          </a:p>
        </p:txBody>
      </p:sp>
    </p:spTree>
    <p:extLst>
      <p:ext uri="{BB962C8B-B14F-4D97-AF65-F5344CB8AC3E}">
        <p14:creationId xmlns:p14="http://schemas.microsoft.com/office/powerpoint/2010/main" val="1398701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2" y="-25890"/>
            <a:ext cx="10515600" cy="1175308"/>
          </a:xfrm>
        </p:spPr>
        <p:txBody>
          <a:bodyPr>
            <a:normAutofit/>
          </a:bodyPr>
          <a:lstStyle/>
          <a:p>
            <a:r>
              <a:rPr lang="en-US" dirty="0" smtClean="0"/>
              <a:t>Example: Outbreak Notification to Patient/Resident and Family</a:t>
            </a:r>
            <a:endParaRPr lang="en-US" dirty="0"/>
          </a:p>
        </p:txBody>
      </p:sp>
      <p:sp>
        <p:nvSpPr>
          <p:cNvPr id="4" name="Slide Number Placeholder 3"/>
          <p:cNvSpPr>
            <a:spLocks noGrp="1"/>
          </p:cNvSpPr>
          <p:nvPr>
            <p:ph type="sldNum" sz="quarter" idx="12"/>
          </p:nvPr>
        </p:nvSpPr>
        <p:spPr/>
        <p:txBody>
          <a:bodyPr/>
          <a:lstStyle/>
          <a:p>
            <a:fld id="{39BD1827-BA23-4F55-BD5D-4D7FF3CE22F9}" type="slidenum">
              <a:rPr lang="en-CA" smtClean="0"/>
              <a:t>25</a:t>
            </a:fld>
            <a:endParaRPr lang="en-CA" dirty="0"/>
          </a:p>
        </p:txBody>
      </p:sp>
      <p:sp>
        <p:nvSpPr>
          <p:cNvPr id="5" name="Rectangle 4"/>
          <p:cNvSpPr/>
          <p:nvPr/>
        </p:nvSpPr>
        <p:spPr>
          <a:xfrm>
            <a:off x="759542" y="1299673"/>
            <a:ext cx="11038901" cy="1477328"/>
          </a:xfrm>
          <a:prstGeom prst="rect">
            <a:avLst/>
          </a:prstGeom>
        </p:spPr>
        <p:txBody>
          <a:bodyPr wrap="square">
            <a:spAutoFit/>
          </a:bodyPr>
          <a:lstStyle/>
          <a:p>
            <a:pPr lvl="0"/>
            <a:endParaRPr lang="en-CA" dirty="0"/>
          </a:p>
          <a:p>
            <a:pPr lvl="0"/>
            <a:endParaRPr lang="en-CA" dirty="0" smtClean="0"/>
          </a:p>
          <a:p>
            <a:pPr lvl="0"/>
            <a:endParaRPr lang="en-CA" dirty="0"/>
          </a:p>
          <a:p>
            <a:pPr lvl="0"/>
            <a:endParaRPr lang="en-CA" dirty="0" smtClean="0"/>
          </a:p>
          <a:p>
            <a:pPr lvl="0"/>
            <a:endParaRPr lang="en-CA" dirty="0"/>
          </a:p>
        </p:txBody>
      </p:sp>
      <p:sp>
        <p:nvSpPr>
          <p:cNvPr id="6" name="Rectangle 5"/>
          <p:cNvSpPr/>
          <p:nvPr/>
        </p:nvSpPr>
        <p:spPr>
          <a:xfrm>
            <a:off x="759542" y="854198"/>
            <a:ext cx="11214744" cy="2893100"/>
          </a:xfrm>
          <a:prstGeom prst="rect">
            <a:avLst/>
          </a:prstGeom>
        </p:spPr>
        <p:txBody>
          <a:bodyPr wrap="square">
            <a:spAutoFit/>
          </a:bodyPr>
          <a:lstStyle/>
          <a:p>
            <a:endParaRPr lang="en-CA" sz="2400" b="1" dirty="0">
              <a:solidFill>
                <a:srgbClr val="005399"/>
              </a:solidFill>
              <a:latin typeface="+mj-lt"/>
              <a:ea typeface="+mj-ea"/>
              <a:cs typeface="+mj-cs"/>
            </a:endParaRPr>
          </a:p>
          <a:p>
            <a:endParaRPr lang="en-CA" sz="3200" b="1" dirty="0" smtClean="0">
              <a:solidFill>
                <a:schemeClr val="bg2"/>
              </a:solidFill>
            </a:endParaRPr>
          </a:p>
          <a:p>
            <a:endParaRPr lang="en-CA" b="1" dirty="0">
              <a:solidFill>
                <a:schemeClr val="bg2"/>
              </a:solidFill>
            </a:endParaRPr>
          </a:p>
          <a:p>
            <a:endParaRPr lang="en-CA" b="1" dirty="0" smtClean="0">
              <a:solidFill>
                <a:schemeClr val="bg2"/>
              </a:solidFill>
            </a:endParaRPr>
          </a:p>
          <a:p>
            <a:endParaRPr lang="en-CA" b="1" dirty="0">
              <a:solidFill>
                <a:schemeClr val="bg2"/>
              </a:solidFill>
            </a:endParaRPr>
          </a:p>
          <a:p>
            <a:endParaRPr lang="en-CA" b="1" dirty="0" smtClean="0">
              <a:solidFill>
                <a:schemeClr val="bg2"/>
              </a:solidFill>
            </a:endParaRPr>
          </a:p>
          <a:p>
            <a:endParaRPr lang="en-CA" b="1" dirty="0" smtClean="0">
              <a:solidFill>
                <a:schemeClr val="bg2"/>
              </a:solidFill>
            </a:endParaRPr>
          </a:p>
          <a:p>
            <a:pPr marL="285750" indent="-285750">
              <a:buFont typeface="Arial" panose="020B0604020202020204" pitchFamily="34" charset="0"/>
              <a:buChar char="•"/>
            </a:pPr>
            <a:endParaRPr lang="en-CA" dirty="0"/>
          </a:p>
          <a:p>
            <a:endParaRPr lang="en-CA" dirty="0" smtClean="0"/>
          </a:p>
        </p:txBody>
      </p:sp>
      <p:sp>
        <p:nvSpPr>
          <p:cNvPr id="7" name="Rectangle 6"/>
          <p:cNvSpPr/>
          <p:nvPr/>
        </p:nvSpPr>
        <p:spPr>
          <a:xfrm>
            <a:off x="621792" y="854198"/>
            <a:ext cx="11061813" cy="5189113"/>
          </a:xfrm>
          <a:prstGeom prst="rect">
            <a:avLst/>
          </a:prstGeom>
        </p:spPr>
        <p:txBody>
          <a:bodyPr wrap="square">
            <a:spAutoFit/>
          </a:bodyPr>
          <a:lstStyle/>
          <a:p>
            <a:pPr>
              <a:lnSpc>
                <a:spcPct val="115000"/>
              </a:lnSpc>
              <a:spcAft>
                <a:spcPts val="0"/>
              </a:spcAft>
            </a:pPr>
            <a:r>
              <a:rPr lang="en-US" dirty="0">
                <a:latin typeface="Arial" panose="020B0604020202020204" pitchFamily="34" charset="0"/>
                <a:ea typeface="Times New Roman" panose="02020603050405020304" pitchFamily="18" charset="0"/>
              </a:rPr>
              <a:t> </a:t>
            </a:r>
            <a:endParaRPr lang="en-CA" dirty="0">
              <a:latin typeface="Arial" panose="020B0604020202020204" pitchFamily="34" charset="0"/>
              <a:ea typeface="Times New Roman" panose="02020603050405020304" pitchFamily="18" charset="0"/>
            </a:endParaRPr>
          </a:p>
          <a:p>
            <a:pPr algn="r">
              <a:lnSpc>
                <a:spcPct val="115000"/>
              </a:lnSpc>
              <a:spcAft>
                <a:spcPts val="0"/>
              </a:spcAft>
            </a:pPr>
            <a:r>
              <a:rPr lang="en-US" sz="1500" b="1" dirty="0" smtClean="0">
                <a:ea typeface="Times New Roman" panose="02020603050405020304" pitchFamily="18" charset="0"/>
              </a:rPr>
              <a:t>[INSERT DATE]</a:t>
            </a:r>
          </a:p>
          <a:p>
            <a:pPr>
              <a:lnSpc>
                <a:spcPct val="115000"/>
              </a:lnSpc>
              <a:spcAft>
                <a:spcPts val="0"/>
              </a:spcAft>
            </a:pPr>
            <a:r>
              <a:rPr lang="en-US" sz="1500" dirty="0" smtClean="0">
                <a:ea typeface="Times New Roman" panose="02020603050405020304" pitchFamily="18" charset="0"/>
              </a:rPr>
              <a:t>Dear </a:t>
            </a:r>
            <a:r>
              <a:rPr lang="en-US" sz="1500" dirty="0">
                <a:ea typeface="Times New Roman" panose="02020603050405020304" pitchFamily="18" charset="0"/>
              </a:rPr>
              <a:t>Patient &amp; Family, </a:t>
            </a:r>
            <a:endParaRPr lang="en-CA" sz="1500" dirty="0">
              <a:ea typeface="Times New Roman" panose="02020603050405020304" pitchFamily="18" charset="0"/>
            </a:endParaRPr>
          </a:p>
          <a:p>
            <a:pPr>
              <a:lnSpc>
                <a:spcPct val="115000"/>
              </a:lnSpc>
              <a:spcAft>
                <a:spcPts val="0"/>
              </a:spcAft>
            </a:pPr>
            <a:r>
              <a:rPr lang="en-US" sz="1500" dirty="0">
                <a:ea typeface="Times New Roman" panose="02020603050405020304" pitchFamily="18" charset="0"/>
              </a:rPr>
              <a:t> </a:t>
            </a:r>
            <a:endParaRPr lang="en-CA" sz="1500" dirty="0">
              <a:ea typeface="Times New Roman" panose="02020603050405020304" pitchFamily="18" charset="0"/>
            </a:endParaRPr>
          </a:p>
          <a:p>
            <a:pPr>
              <a:lnSpc>
                <a:spcPct val="115000"/>
              </a:lnSpc>
              <a:spcAft>
                <a:spcPts val="0"/>
              </a:spcAft>
            </a:pPr>
            <a:r>
              <a:rPr lang="en-US" sz="1500" dirty="0">
                <a:ea typeface="Times New Roman" panose="02020603050405020304" pitchFamily="18" charset="0"/>
              </a:rPr>
              <a:t>Between </a:t>
            </a:r>
            <a:r>
              <a:rPr lang="en-US" sz="1500" b="1" dirty="0">
                <a:ea typeface="Times New Roman" panose="02020603050405020304" pitchFamily="18" charset="0"/>
              </a:rPr>
              <a:t>[insert dates]</a:t>
            </a:r>
            <a:r>
              <a:rPr lang="en-US" sz="1500" b="1" baseline="30000" dirty="0">
                <a:ea typeface="Times New Roman" panose="02020603050405020304" pitchFamily="18" charset="0"/>
              </a:rPr>
              <a:t> </a:t>
            </a:r>
            <a:r>
              <a:rPr lang="en-US" sz="1500" dirty="0">
                <a:ea typeface="Times New Roman" panose="02020603050405020304" pitchFamily="18" charset="0"/>
              </a:rPr>
              <a:t>there were COVID-19 cases reported on </a:t>
            </a:r>
            <a:r>
              <a:rPr lang="en-US" sz="1500" b="1" dirty="0">
                <a:ea typeface="Times New Roman" panose="02020603050405020304" pitchFamily="18" charset="0"/>
              </a:rPr>
              <a:t>[insert location at organization name]</a:t>
            </a:r>
            <a:r>
              <a:rPr lang="en-US" sz="1500" dirty="0">
                <a:ea typeface="Times New Roman" panose="02020603050405020304" pitchFamily="18" charset="0"/>
              </a:rPr>
              <a:t>,</a:t>
            </a:r>
            <a:r>
              <a:rPr lang="en-US" sz="1500" b="1" dirty="0">
                <a:ea typeface="Times New Roman" panose="02020603050405020304" pitchFamily="18" charset="0"/>
              </a:rPr>
              <a:t> </a:t>
            </a:r>
            <a:r>
              <a:rPr lang="en-US" sz="1500" dirty="0">
                <a:ea typeface="Times New Roman" panose="02020603050405020304" pitchFamily="18" charset="0"/>
              </a:rPr>
              <a:t>and </a:t>
            </a:r>
            <a:r>
              <a:rPr lang="en-US" sz="1500" dirty="0">
                <a:solidFill>
                  <a:srgbClr val="000000"/>
                </a:solidFill>
                <a:ea typeface="Times New Roman" panose="02020603050405020304" pitchFamily="18" charset="0"/>
              </a:rPr>
              <a:t>i</a:t>
            </a:r>
            <a:r>
              <a:rPr lang="en-US" sz="1500" spc="-5" dirty="0">
                <a:ea typeface="Times New Roman" panose="02020603050405020304" pitchFamily="18" charset="0"/>
              </a:rPr>
              <a:t>n consultation with </a:t>
            </a:r>
            <a:r>
              <a:rPr lang="en-US" sz="1500" spc="-5" dirty="0" smtClean="0">
                <a:ea typeface="Times New Roman" panose="02020603050405020304" pitchFamily="18" charset="0"/>
              </a:rPr>
              <a:t>Public </a:t>
            </a:r>
            <a:r>
              <a:rPr lang="en-US" sz="1500" spc="-5" dirty="0">
                <a:ea typeface="Times New Roman" panose="02020603050405020304" pitchFamily="18" charset="0"/>
              </a:rPr>
              <a:t>Health, we have declared an outbreak</a:t>
            </a:r>
            <a:r>
              <a:rPr lang="en-US" sz="1500" dirty="0">
                <a:ea typeface="Times New Roman" panose="02020603050405020304" pitchFamily="18" charset="0"/>
              </a:rPr>
              <a:t>. Through our investigation to date, we are aware of </a:t>
            </a:r>
            <a:r>
              <a:rPr lang="en-US" sz="1500" b="1" dirty="0">
                <a:ea typeface="Times New Roman" panose="02020603050405020304" pitchFamily="18" charset="0"/>
              </a:rPr>
              <a:t>[insert number of cases and staff who tested positive].</a:t>
            </a:r>
            <a:endParaRPr lang="en-CA" sz="1500" b="1" dirty="0">
              <a:ea typeface="Times New Roman" panose="02020603050405020304" pitchFamily="18" charset="0"/>
            </a:endParaRPr>
          </a:p>
          <a:p>
            <a:pPr>
              <a:lnSpc>
                <a:spcPct val="115000"/>
              </a:lnSpc>
              <a:spcAft>
                <a:spcPts val="0"/>
              </a:spcAft>
            </a:pPr>
            <a:r>
              <a:rPr lang="en-US" sz="1500" dirty="0">
                <a:ea typeface="Times New Roman" panose="02020603050405020304" pitchFamily="18" charset="0"/>
              </a:rPr>
              <a:t> </a:t>
            </a:r>
            <a:endParaRPr lang="en-CA" sz="1500" dirty="0">
              <a:ea typeface="Times New Roman" panose="02020603050405020304" pitchFamily="18" charset="0"/>
            </a:endParaRPr>
          </a:p>
          <a:p>
            <a:pPr>
              <a:lnSpc>
                <a:spcPct val="115000"/>
              </a:lnSpc>
              <a:spcAft>
                <a:spcPts val="0"/>
              </a:spcAft>
            </a:pPr>
            <a:r>
              <a:rPr lang="en-US" sz="1500" dirty="0">
                <a:ea typeface="Times New Roman" panose="02020603050405020304" pitchFamily="18" charset="0"/>
              </a:rPr>
              <a:t>Your safety is our top priority and we will be testing all patients/residents and staff on/in </a:t>
            </a:r>
            <a:r>
              <a:rPr lang="en-US" sz="1500" b="1" dirty="0">
                <a:ea typeface="Times New Roman" panose="02020603050405020304" pitchFamily="18" charset="0"/>
              </a:rPr>
              <a:t>[insert location] </a:t>
            </a:r>
            <a:r>
              <a:rPr lang="en-US" sz="1500" dirty="0">
                <a:ea typeface="Times New Roman" panose="02020603050405020304" pitchFamily="18" charset="0"/>
              </a:rPr>
              <a:t>regardless of symptoms. We have also taken a number of other measures to prevent the spread of COVID-19 and ensure your safety and the safety of our </a:t>
            </a:r>
            <a:r>
              <a:rPr lang="en-US" sz="1500" dirty="0" smtClean="0">
                <a:ea typeface="Times New Roman" panose="02020603050405020304" pitchFamily="18" charset="0"/>
              </a:rPr>
              <a:t>staff. These include:</a:t>
            </a:r>
          </a:p>
          <a:p>
            <a:pPr>
              <a:lnSpc>
                <a:spcPct val="115000"/>
              </a:lnSpc>
              <a:spcAft>
                <a:spcPts val="0"/>
              </a:spcAft>
            </a:pPr>
            <a:r>
              <a:rPr lang="en-US" sz="1500" b="1" dirty="0" smtClean="0">
                <a:ea typeface="Times New Roman" panose="02020603050405020304" pitchFamily="18" charset="0"/>
                <a:cs typeface="Times New Roman" panose="02020603050405020304" pitchFamily="18" charset="0"/>
              </a:rPr>
              <a:t>[insert </a:t>
            </a:r>
            <a:r>
              <a:rPr lang="en-US" sz="1500" b="1" dirty="0">
                <a:ea typeface="Times New Roman" panose="02020603050405020304" pitchFamily="18" charset="0"/>
                <a:cs typeface="Times New Roman" panose="02020603050405020304" pitchFamily="18" charset="0"/>
              </a:rPr>
              <a:t>measures being taken]</a:t>
            </a:r>
            <a:endParaRPr lang="en-CA" sz="1500" b="1" dirty="0">
              <a:ea typeface="Calibri" panose="020F0502020204030204" pitchFamily="34" charset="0"/>
              <a:cs typeface="Times New Roman" panose="02020603050405020304" pitchFamily="18" charset="0"/>
            </a:endParaRPr>
          </a:p>
          <a:p>
            <a:pPr marL="457200">
              <a:lnSpc>
                <a:spcPct val="115000"/>
              </a:lnSpc>
              <a:spcAft>
                <a:spcPts val="0"/>
              </a:spcAft>
            </a:pPr>
            <a:r>
              <a:rPr lang="en-US" sz="1500" dirty="0">
                <a:ea typeface="Calibri" panose="020F0502020204030204" pitchFamily="34" charset="0"/>
                <a:cs typeface="Times New Roman" panose="02020603050405020304" pitchFamily="18" charset="0"/>
              </a:rPr>
              <a:t> </a:t>
            </a:r>
            <a:endParaRPr lang="en-CA" sz="1500" dirty="0">
              <a:ea typeface="Calibri" panose="020F0502020204030204" pitchFamily="34" charset="0"/>
              <a:cs typeface="Times New Roman" panose="02020603050405020304" pitchFamily="18" charset="0"/>
            </a:endParaRPr>
          </a:p>
          <a:p>
            <a:pPr>
              <a:lnSpc>
                <a:spcPct val="115000"/>
              </a:lnSpc>
              <a:spcAft>
                <a:spcPts val="0"/>
              </a:spcAft>
            </a:pPr>
            <a:r>
              <a:rPr lang="en-US" sz="1500" dirty="0">
                <a:ea typeface="Times New Roman" panose="02020603050405020304" pitchFamily="18" charset="0"/>
              </a:rPr>
              <a:t>We understand that this is a time of increased anxiety for you and your family. </a:t>
            </a:r>
            <a:r>
              <a:rPr lang="en-US" sz="1500" dirty="0" smtClean="0">
                <a:ea typeface="Times New Roman" panose="02020603050405020304" pitchFamily="18" charset="0"/>
              </a:rPr>
              <a:t>If you have any questions </a:t>
            </a:r>
            <a:r>
              <a:rPr lang="en-US" sz="1500" dirty="0">
                <a:ea typeface="Times New Roman" panose="02020603050405020304" pitchFamily="18" charset="0"/>
              </a:rPr>
              <a:t>or concerns, please </a:t>
            </a:r>
            <a:r>
              <a:rPr lang="en-US" sz="1500" dirty="0" smtClean="0">
                <a:ea typeface="Times New Roman" panose="02020603050405020304" pitchFamily="18" charset="0"/>
              </a:rPr>
              <a:t>contact </a:t>
            </a:r>
            <a:r>
              <a:rPr lang="en-US" sz="1500" b="1" dirty="0" smtClean="0">
                <a:ea typeface="Times New Roman" panose="02020603050405020304" pitchFamily="18" charset="0"/>
              </a:rPr>
              <a:t>[insert an individual’s name, title, and contact information].</a:t>
            </a:r>
            <a:endParaRPr lang="en-CA" sz="1500" b="1" dirty="0">
              <a:ea typeface="Times New Roman" panose="02020603050405020304" pitchFamily="18" charset="0"/>
            </a:endParaRPr>
          </a:p>
          <a:p>
            <a:pPr>
              <a:lnSpc>
                <a:spcPct val="115000"/>
              </a:lnSpc>
              <a:spcAft>
                <a:spcPts val="0"/>
              </a:spcAft>
            </a:pPr>
            <a:r>
              <a:rPr lang="en-US" sz="1500" dirty="0">
                <a:ea typeface="Times New Roman" panose="02020603050405020304" pitchFamily="18" charset="0"/>
              </a:rPr>
              <a:t> </a:t>
            </a:r>
            <a:endParaRPr lang="en-CA" sz="1500" dirty="0">
              <a:ea typeface="Times New Roman" panose="02020603050405020304" pitchFamily="18" charset="0"/>
            </a:endParaRPr>
          </a:p>
          <a:p>
            <a:pPr>
              <a:lnSpc>
                <a:spcPct val="115000"/>
              </a:lnSpc>
              <a:spcAft>
                <a:spcPts val="0"/>
              </a:spcAft>
            </a:pPr>
            <a:r>
              <a:rPr lang="en-US" sz="1500" dirty="0">
                <a:ea typeface="Times New Roman" panose="02020603050405020304" pitchFamily="18" charset="0"/>
              </a:rPr>
              <a:t>Thank you for your </a:t>
            </a:r>
            <a:r>
              <a:rPr lang="en-US" sz="1500" dirty="0" smtClean="0">
                <a:ea typeface="Times New Roman" panose="02020603050405020304" pitchFamily="18" charset="0"/>
              </a:rPr>
              <a:t>patience and understanding</a:t>
            </a:r>
            <a:r>
              <a:rPr lang="en-US" sz="1500" dirty="0">
                <a:ea typeface="Times New Roman" panose="02020603050405020304" pitchFamily="18" charset="0"/>
              </a:rPr>
              <a:t>. </a:t>
            </a:r>
            <a:endParaRPr lang="en-CA" sz="1500" dirty="0">
              <a:ea typeface="Times New Roman" panose="02020603050405020304" pitchFamily="18" charset="0"/>
            </a:endParaRPr>
          </a:p>
          <a:p>
            <a:pPr>
              <a:lnSpc>
                <a:spcPct val="115000"/>
              </a:lnSpc>
              <a:spcAft>
                <a:spcPts val="0"/>
              </a:spcAft>
            </a:pPr>
            <a:r>
              <a:rPr lang="en-US" sz="1500" dirty="0">
                <a:ea typeface="Times New Roman" panose="02020603050405020304" pitchFamily="18" charset="0"/>
              </a:rPr>
              <a:t> </a:t>
            </a:r>
            <a:endParaRPr lang="en-CA" sz="1500" dirty="0">
              <a:ea typeface="Times New Roman" panose="02020603050405020304" pitchFamily="18" charset="0"/>
            </a:endParaRPr>
          </a:p>
          <a:p>
            <a:pPr>
              <a:lnSpc>
                <a:spcPct val="115000"/>
              </a:lnSpc>
              <a:spcAft>
                <a:spcPts val="0"/>
              </a:spcAft>
            </a:pPr>
            <a:r>
              <a:rPr lang="en-US" sz="1500" b="1" dirty="0">
                <a:ea typeface="Times New Roman" panose="02020603050405020304" pitchFamily="18" charset="0"/>
              </a:rPr>
              <a:t>[sign off]</a:t>
            </a:r>
            <a:endParaRPr lang="en-CA" sz="1500" b="1" dirty="0">
              <a:effectLst/>
              <a:ea typeface="Times New Roman" panose="02020603050405020304" pitchFamily="18" charset="0"/>
            </a:endParaRPr>
          </a:p>
        </p:txBody>
      </p:sp>
    </p:spTree>
    <p:extLst>
      <p:ext uri="{BB962C8B-B14F-4D97-AF65-F5344CB8AC3E}">
        <p14:creationId xmlns:p14="http://schemas.microsoft.com/office/powerpoint/2010/main" val="3369181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2" y="-143688"/>
            <a:ext cx="10515600" cy="1325563"/>
          </a:xfrm>
        </p:spPr>
        <p:txBody>
          <a:bodyPr>
            <a:normAutofit/>
          </a:bodyPr>
          <a:lstStyle/>
          <a:p>
            <a:r>
              <a:rPr lang="en-US" dirty="0" smtClean="0"/>
              <a:t>Example: Outbreak Declared Over - Notification to Patient/Resident and Family</a:t>
            </a:r>
            <a:endParaRPr lang="en-US" dirty="0"/>
          </a:p>
        </p:txBody>
      </p:sp>
      <p:sp>
        <p:nvSpPr>
          <p:cNvPr id="4" name="Slide Number Placeholder 3"/>
          <p:cNvSpPr>
            <a:spLocks noGrp="1"/>
          </p:cNvSpPr>
          <p:nvPr>
            <p:ph type="sldNum" sz="quarter" idx="12"/>
          </p:nvPr>
        </p:nvSpPr>
        <p:spPr/>
        <p:txBody>
          <a:bodyPr/>
          <a:lstStyle/>
          <a:p>
            <a:fld id="{39BD1827-BA23-4F55-BD5D-4D7FF3CE22F9}" type="slidenum">
              <a:rPr lang="en-CA" smtClean="0"/>
              <a:t>26</a:t>
            </a:fld>
            <a:endParaRPr lang="en-CA" dirty="0"/>
          </a:p>
        </p:txBody>
      </p:sp>
      <p:sp>
        <p:nvSpPr>
          <p:cNvPr id="5" name="Rectangle 4"/>
          <p:cNvSpPr/>
          <p:nvPr/>
        </p:nvSpPr>
        <p:spPr>
          <a:xfrm>
            <a:off x="759542" y="1299673"/>
            <a:ext cx="11038901" cy="1477328"/>
          </a:xfrm>
          <a:prstGeom prst="rect">
            <a:avLst/>
          </a:prstGeom>
        </p:spPr>
        <p:txBody>
          <a:bodyPr wrap="square">
            <a:spAutoFit/>
          </a:bodyPr>
          <a:lstStyle/>
          <a:p>
            <a:pPr lvl="0"/>
            <a:endParaRPr lang="en-CA" dirty="0"/>
          </a:p>
          <a:p>
            <a:pPr lvl="0"/>
            <a:endParaRPr lang="en-CA" dirty="0" smtClean="0"/>
          </a:p>
          <a:p>
            <a:pPr lvl="0"/>
            <a:endParaRPr lang="en-CA" dirty="0"/>
          </a:p>
          <a:p>
            <a:pPr lvl="0"/>
            <a:endParaRPr lang="en-CA" dirty="0" smtClean="0"/>
          </a:p>
          <a:p>
            <a:pPr lvl="0"/>
            <a:endParaRPr lang="en-CA" dirty="0"/>
          </a:p>
        </p:txBody>
      </p:sp>
      <p:sp>
        <p:nvSpPr>
          <p:cNvPr id="6" name="Rectangle 5"/>
          <p:cNvSpPr/>
          <p:nvPr/>
        </p:nvSpPr>
        <p:spPr>
          <a:xfrm>
            <a:off x="759542" y="854198"/>
            <a:ext cx="11214744" cy="2893100"/>
          </a:xfrm>
          <a:prstGeom prst="rect">
            <a:avLst/>
          </a:prstGeom>
        </p:spPr>
        <p:txBody>
          <a:bodyPr wrap="square">
            <a:spAutoFit/>
          </a:bodyPr>
          <a:lstStyle/>
          <a:p>
            <a:endParaRPr lang="en-CA" sz="2400" b="1" dirty="0">
              <a:solidFill>
                <a:srgbClr val="005399"/>
              </a:solidFill>
              <a:latin typeface="+mj-lt"/>
              <a:ea typeface="+mj-ea"/>
              <a:cs typeface="+mj-cs"/>
            </a:endParaRPr>
          </a:p>
          <a:p>
            <a:endParaRPr lang="en-CA" sz="3200" b="1" dirty="0" smtClean="0">
              <a:solidFill>
                <a:schemeClr val="bg2"/>
              </a:solidFill>
            </a:endParaRPr>
          </a:p>
          <a:p>
            <a:endParaRPr lang="en-CA" b="1" dirty="0">
              <a:solidFill>
                <a:schemeClr val="bg2"/>
              </a:solidFill>
            </a:endParaRPr>
          </a:p>
          <a:p>
            <a:endParaRPr lang="en-CA" b="1" dirty="0" smtClean="0">
              <a:solidFill>
                <a:schemeClr val="bg2"/>
              </a:solidFill>
            </a:endParaRPr>
          </a:p>
          <a:p>
            <a:endParaRPr lang="en-CA" b="1" dirty="0">
              <a:solidFill>
                <a:schemeClr val="bg2"/>
              </a:solidFill>
            </a:endParaRPr>
          </a:p>
          <a:p>
            <a:endParaRPr lang="en-CA" b="1" dirty="0" smtClean="0">
              <a:solidFill>
                <a:schemeClr val="bg2"/>
              </a:solidFill>
            </a:endParaRPr>
          </a:p>
          <a:p>
            <a:endParaRPr lang="en-CA" b="1" dirty="0" smtClean="0">
              <a:solidFill>
                <a:schemeClr val="bg2"/>
              </a:solidFill>
            </a:endParaRPr>
          </a:p>
          <a:p>
            <a:pPr marL="285750" indent="-285750">
              <a:buFont typeface="Arial" panose="020B0604020202020204" pitchFamily="34" charset="0"/>
              <a:buChar char="•"/>
            </a:pPr>
            <a:endParaRPr lang="en-CA" dirty="0"/>
          </a:p>
          <a:p>
            <a:endParaRPr lang="en-CA" dirty="0" smtClean="0"/>
          </a:p>
        </p:txBody>
      </p:sp>
      <p:sp>
        <p:nvSpPr>
          <p:cNvPr id="7" name="Rectangle 6"/>
          <p:cNvSpPr/>
          <p:nvPr/>
        </p:nvSpPr>
        <p:spPr>
          <a:xfrm>
            <a:off x="583699" y="854198"/>
            <a:ext cx="11061813" cy="5199885"/>
          </a:xfrm>
          <a:prstGeom prst="rect">
            <a:avLst/>
          </a:prstGeom>
        </p:spPr>
        <p:txBody>
          <a:bodyPr wrap="square">
            <a:spAutoFit/>
          </a:bodyPr>
          <a:lstStyle/>
          <a:p>
            <a:pPr>
              <a:lnSpc>
                <a:spcPct val="115000"/>
              </a:lnSpc>
              <a:spcAft>
                <a:spcPts val="0"/>
              </a:spcAft>
            </a:pPr>
            <a:r>
              <a:rPr lang="en-US" dirty="0">
                <a:latin typeface="Arial" panose="020B0604020202020204" pitchFamily="34" charset="0"/>
                <a:ea typeface="Times New Roman" panose="02020603050405020304" pitchFamily="18" charset="0"/>
              </a:rPr>
              <a:t> </a:t>
            </a:r>
            <a:endParaRPr lang="en-CA" dirty="0">
              <a:latin typeface="Arial" panose="020B0604020202020204" pitchFamily="34" charset="0"/>
              <a:ea typeface="Times New Roman" panose="02020603050405020304" pitchFamily="18" charset="0"/>
            </a:endParaRPr>
          </a:p>
          <a:p>
            <a:pPr algn="r">
              <a:lnSpc>
                <a:spcPct val="115000"/>
              </a:lnSpc>
              <a:spcAft>
                <a:spcPts val="0"/>
              </a:spcAft>
            </a:pPr>
            <a:r>
              <a:rPr lang="en-US" sz="1600" b="1" dirty="0" smtClean="0">
                <a:latin typeface="Arial" panose="020B0604020202020204" pitchFamily="34" charset="0"/>
                <a:ea typeface="Times New Roman" panose="02020603050405020304" pitchFamily="18" charset="0"/>
              </a:rPr>
              <a:t>[INSERT DATE]</a:t>
            </a:r>
          </a:p>
          <a:p>
            <a:pPr>
              <a:lnSpc>
                <a:spcPct val="115000"/>
              </a:lnSpc>
              <a:spcAft>
                <a:spcPts val="0"/>
              </a:spcAft>
            </a:pPr>
            <a:r>
              <a:rPr lang="en-US" sz="1600" dirty="0" smtClean="0">
                <a:latin typeface="Arial" panose="020B0604020202020204" pitchFamily="34" charset="0"/>
                <a:ea typeface="Times New Roman" panose="02020603050405020304" pitchFamily="18" charset="0"/>
              </a:rPr>
              <a:t>Dear </a:t>
            </a:r>
            <a:r>
              <a:rPr lang="en-US" sz="1600" dirty="0">
                <a:latin typeface="Arial" panose="020B0604020202020204" pitchFamily="34" charset="0"/>
                <a:ea typeface="Times New Roman" panose="02020603050405020304" pitchFamily="18" charset="0"/>
              </a:rPr>
              <a:t>Patient &amp; Family, </a:t>
            </a:r>
            <a:endParaRPr lang="en-CA" sz="1600" dirty="0">
              <a:latin typeface="Arial" panose="020B0604020202020204" pitchFamily="34" charset="0"/>
              <a:ea typeface="Times New Roman" panose="02020603050405020304" pitchFamily="18" charset="0"/>
            </a:endParaRPr>
          </a:p>
          <a:p>
            <a:r>
              <a:rPr lang="en-US" sz="1600" dirty="0"/>
              <a:t> </a:t>
            </a:r>
            <a:endParaRPr lang="en-CA" sz="1600" dirty="0"/>
          </a:p>
          <a:p>
            <a:r>
              <a:rPr lang="en-US" sz="1600" dirty="0"/>
              <a:t>We are informing you that, in consultation with </a:t>
            </a:r>
            <a:r>
              <a:rPr lang="en-US" sz="1600" dirty="0" smtClean="0"/>
              <a:t>Public </a:t>
            </a:r>
            <a:r>
              <a:rPr lang="en-US" sz="1600" dirty="0"/>
              <a:t>Health, the COVID-19 outbreak we reported on </a:t>
            </a:r>
            <a:r>
              <a:rPr lang="en-US" sz="1600" b="1" dirty="0" smtClean="0"/>
              <a:t>[insert location and organization’s name] </a:t>
            </a:r>
            <a:r>
              <a:rPr lang="en-US" sz="1600" dirty="0" smtClean="0"/>
              <a:t>on </a:t>
            </a:r>
            <a:r>
              <a:rPr lang="en-US" sz="1600" b="1" dirty="0" smtClean="0"/>
              <a:t>[insert date]</a:t>
            </a:r>
            <a:r>
              <a:rPr lang="en-US" sz="1600" dirty="0" smtClean="0"/>
              <a:t> has </a:t>
            </a:r>
            <a:r>
              <a:rPr lang="en-US" sz="1600" dirty="0"/>
              <a:t>been declared over. </a:t>
            </a:r>
            <a:endParaRPr lang="en-CA" sz="1600" dirty="0"/>
          </a:p>
          <a:p>
            <a:r>
              <a:rPr lang="en-US" sz="1600" dirty="0"/>
              <a:t> </a:t>
            </a:r>
            <a:endParaRPr lang="en-CA" sz="1600" dirty="0" smtClean="0"/>
          </a:p>
          <a:p>
            <a:r>
              <a:rPr lang="en-US" sz="1600" dirty="0" smtClean="0"/>
              <a:t>Although the unit outbreak is over, your care team will continue to adhere to all infection control practices including:</a:t>
            </a:r>
            <a:endParaRPr lang="en-CA" sz="1600" dirty="0" smtClean="0"/>
          </a:p>
          <a:p>
            <a:pPr marL="285750" lvl="0" indent="-285750">
              <a:buFont typeface="Arial" panose="020B0604020202020204" pitchFamily="34" charset="0"/>
              <a:buChar char="•"/>
            </a:pPr>
            <a:r>
              <a:rPr lang="en-CA" sz="1600" dirty="0" smtClean="0"/>
              <a:t>Physical </a:t>
            </a:r>
            <a:r>
              <a:rPr lang="en-CA" sz="1600" dirty="0"/>
              <a:t>distancing</a:t>
            </a:r>
          </a:p>
          <a:p>
            <a:pPr marL="285750" lvl="0" indent="-285750">
              <a:buFont typeface="Arial" panose="020B0604020202020204" pitchFamily="34" charset="0"/>
              <a:buChar char="•"/>
            </a:pPr>
            <a:r>
              <a:rPr lang="en-CA" sz="1600" dirty="0"/>
              <a:t>Appropriate use of personal protective equipment</a:t>
            </a:r>
          </a:p>
          <a:p>
            <a:pPr marL="285750" lvl="0" indent="-285750">
              <a:buFont typeface="Arial" panose="020B0604020202020204" pitchFamily="34" charset="0"/>
              <a:buChar char="•"/>
            </a:pPr>
            <a:r>
              <a:rPr lang="en-CA" sz="1600" dirty="0"/>
              <a:t>Increased hand hygiene</a:t>
            </a:r>
          </a:p>
          <a:p>
            <a:pPr marL="285750" lvl="0" indent="-285750">
              <a:buFont typeface="Arial" panose="020B0604020202020204" pitchFamily="34" charset="0"/>
              <a:buChar char="•"/>
            </a:pPr>
            <a:r>
              <a:rPr lang="en-CA" sz="1600" dirty="0"/>
              <a:t>Cleaning of shared equipment</a:t>
            </a:r>
          </a:p>
          <a:p>
            <a:r>
              <a:rPr lang="en-US" sz="1600" dirty="0"/>
              <a:t> </a:t>
            </a:r>
            <a:endParaRPr lang="en-CA" sz="1600" dirty="0"/>
          </a:p>
          <a:p>
            <a:r>
              <a:rPr lang="en-US" sz="1600" dirty="0"/>
              <a:t>As always, we are committed to </a:t>
            </a:r>
            <a:r>
              <a:rPr lang="en-US" sz="1600" dirty="0" smtClean="0"/>
              <a:t>your safety and well-being. If </a:t>
            </a:r>
            <a:r>
              <a:rPr lang="en-US" sz="1600" dirty="0"/>
              <a:t>you have any questions or concerns, please </a:t>
            </a:r>
            <a:r>
              <a:rPr lang="en-US" sz="1600" dirty="0" smtClean="0"/>
              <a:t>contact  </a:t>
            </a:r>
            <a:r>
              <a:rPr lang="en-US" sz="1600" b="1" dirty="0" smtClean="0"/>
              <a:t>[insert name, title and contact information]</a:t>
            </a:r>
            <a:endParaRPr lang="en-CA" sz="1600" b="1" dirty="0"/>
          </a:p>
          <a:p>
            <a:r>
              <a:rPr lang="en-US" sz="1600" dirty="0"/>
              <a:t> </a:t>
            </a:r>
            <a:endParaRPr lang="en-CA" sz="1600" dirty="0"/>
          </a:p>
          <a:p>
            <a:r>
              <a:rPr lang="en-US" sz="1600" dirty="0"/>
              <a:t>Thank you for your patience and understanding</a:t>
            </a:r>
            <a:r>
              <a:rPr lang="en-US" sz="1600" dirty="0" smtClean="0"/>
              <a:t>.</a:t>
            </a:r>
          </a:p>
          <a:p>
            <a:endParaRPr lang="en-US" sz="1600" dirty="0"/>
          </a:p>
          <a:p>
            <a:r>
              <a:rPr lang="en-US" sz="1600" b="1" dirty="0" smtClean="0"/>
              <a:t>[sign off]</a:t>
            </a:r>
            <a:endParaRPr lang="en-CA" sz="1600" b="1" dirty="0"/>
          </a:p>
          <a:p>
            <a:pPr>
              <a:lnSpc>
                <a:spcPct val="115000"/>
              </a:lnSpc>
              <a:spcAft>
                <a:spcPts val="0"/>
              </a:spcAft>
            </a:pPr>
            <a:endParaRPr lang="en-CA" sz="1600" dirty="0">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563686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2" y="-25889"/>
            <a:ext cx="10515600" cy="749790"/>
          </a:xfrm>
        </p:spPr>
        <p:txBody>
          <a:bodyPr>
            <a:normAutofit/>
          </a:bodyPr>
          <a:lstStyle/>
          <a:p>
            <a:r>
              <a:rPr lang="en-US" dirty="0" smtClean="0"/>
              <a:t>Example: Trillium Health Partners’ Website Update </a:t>
            </a:r>
            <a:endParaRPr lang="en-US" dirty="0"/>
          </a:p>
        </p:txBody>
      </p:sp>
      <p:sp>
        <p:nvSpPr>
          <p:cNvPr id="4" name="Slide Number Placeholder 3"/>
          <p:cNvSpPr>
            <a:spLocks noGrp="1"/>
          </p:cNvSpPr>
          <p:nvPr>
            <p:ph type="sldNum" sz="quarter" idx="12"/>
          </p:nvPr>
        </p:nvSpPr>
        <p:spPr/>
        <p:txBody>
          <a:bodyPr/>
          <a:lstStyle/>
          <a:p>
            <a:fld id="{39BD1827-BA23-4F55-BD5D-4D7FF3CE22F9}" type="slidenum">
              <a:rPr lang="en-CA" smtClean="0"/>
              <a:t>27</a:t>
            </a:fld>
            <a:endParaRPr lang="en-CA" dirty="0"/>
          </a:p>
        </p:txBody>
      </p:sp>
      <p:sp>
        <p:nvSpPr>
          <p:cNvPr id="5" name="Rectangle 4"/>
          <p:cNvSpPr/>
          <p:nvPr/>
        </p:nvSpPr>
        <p:spPr>
          <a:xfrm>
            <a:off x="759542" y="1299673"/>
            <a:ext cx="11038901" cy="1477328"/>
          </a:xfrm>
          <a:prstGeom prst="rect">
            <a:avLst/>
          </a:prstGeom>
        </p:spPr>
        <p:txBody>
          <a:bodyPr wrap="square">
            <a:spAutoFit/>
          </a:bodyPr>
          <a:lstStyle/>
          <a:p>
            <a:pPr lvl="0"/>
            <a:endParaRPr lang="en-CA" dirty="0"/>
          </a:p>
          <a:p>
            <a:pPr lvl="0"/>
            <a:endParaRPr lang="en-CA" dirty="0" smtClean="0"/>
          </a:p>
          <a:p>
            <a:pPr lvl="0"/>
            <a:endParaRPr lang="en-CA" dirty="0"/>
          </a:p>
          <a:p>
            <a:pPr lvl="0"/>
            <a:endParaRPr lang="en-CA" dirty="0" smtClean="0"/>
          </a:p>
          <a:p>
            <a:pPr lvl="0"/>
            <a:endParaRPr lang="en-CA" dirty="0"/>
          </a:p>
        </p:txBody>
      </p:sp>
      <p:sp>
        <p:nvSpPr>
          <p:cNvPr id="6" name="Rectangle 5"/>
          <p:cNvSpPr/>
          <p:nvPr/>
        </p:nvSpPr>
        <p:spPr>
          <a:xfrm>
            <a:off x="759542" y="854198"/>
            <a:ext cx="11214744" cy="3262432"/>
          </a:xfrm>
          <a:prstGeom prst="rect">
            <a:avLst/>
          </a:prstGeom>
        </p:spPr>
        <p:txBody>
          <a:bodyPr wrap="square">
            <a:spAutoFit/>
          </a:bodyPr>
          <a:lstStyle/>
          <a:p>
            <a:endParaRPr lang="en-CA" sz="2400" b="1" dirty="0" smtClean="0">
              <a:solidFill>
                <a:srgbClr val="005399"/>
              </a:solidFill>
            </a:endParaRPr>
          </a:p>
          <a:p>
            <a:endParaRPr lang="en-CA" sz="2400" b="1" dirty="0">
              <a:solidFill>
                <a:srgbClr val="005399"/>
              </a:solidFill>
              <a:latin typeface="+mj-lt"/>
              <a:ea typeface="+mj-ea"/>
              <a:cs typeface="+mj-cs"/>
            </a:endParaRPr>
          </a:p>
          <a:p>
            <a:endParaRPr lang="en-CA" sz="3200" b="1" dirty="0" smtClean="0">
              <a:solidFill>
                <a:schemeClr val="bg2"/>
              </a:solidFill>
            </a:endParaRPr>
          </a:p>
          <a:p>
            <a:endParaRPr lang="en-CA" b="1" dirty="0">
              <a:solidFill>
                <a:schemeClr val="bg2"/>
              </a:solidFill>
            </a:endParaRPr>
          </a:p>
          <a:p>
            <a:endParaRPr lang="en-CA" b="1" dirty="0" smtClean="0">
              <a:solidFill>
                <a:schemeClr val="bg2"/>
              </a:solidFill>
            </a:endParaRPr>
          </a:p>
          <a:p>
            <a:endParaRPr lang="en-CA" b="1" dirty="0">
              <a:solidFill>
                <a:schemeClr val="bg2"/>
              </a:solidFill>
            </a:endParaRPr>
          </a:p>
          <a:p>
            <a:endParaRPr lang="en-CA" b="1" dirty="0" smtClean="0">
              <a:solidFill>
                <a:schemeClr val="bg2"/>
              </a:solidFill>
            </a:endParaRPr>
          </a:p>
          <a:p>
            <a:endParaRPr lang="en-CA" b="1" dirty="0" smtClean="0">
              <a:solidFill>
                <a:schemeClr val="bg2"/>
              </a:solidFill>
            </a:endParaRPr>
          </a:p>
          <a:p>
            <a:pPr marL="285750" indent="-285750">
              <a:buFont typeface="Arial" panose="020B0604020202020204" pitchFamily="34" charset="0"/>
              <a:buChar char="•"/>
            </a:pPr>
            <a:endParaRPr lang="en-CA" dirty="0"/>
          </a:p>
          <a:p>
            <a:endParaRPr lang="en-CA" dirty="0" smtClean="0"/>
          </a:p>
        </p:txBody>
      </p:sp>
      <p:pic>
        <p:nvPicPr>
          <p:cNvPr id="3" name="Picture 2"/>
          <p:cNvPicPr>
            <a:picLocks noChangeAspect="1"/>
          </p:cNvPicPr>
          <p:nvPr/>
        </p:nvPicPr>
        <p:blipFill>
          <a:blip r:embed="rId2"/>
          <a:stretch>
            <a:fillRect/>
          </a:stretch>
        </p:blipFill>
        <p:spPr>
          <a:xfrm>
            <a:off x="1312408" y="1016295"/>
            <a:ext cx="9352903" cy="4186859"/>
          </a:xfrm>
          <a:prstGeom prst="rect">
            <a:avLst/>
          </a:prstGeom>
        </p:spPr>
      </p:pic>
    </p:spTree>
    <p:extLst>
      <p:ext uri="{BB962C8B-B14F-4D97-AF65-F5344CB8AC3E}">
        <p14:creationId xmlns:p14="http://schemas.microsoft.com/office/powerpoint/2010/main" val="3552126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2" y="-105759"/>
            <a:ext cx="10515600" cy="800219"/>
          </a:xfrm>
        </p:spPr>
        <p:txBody>
          <a:bodyPr>
            <a:normAutofit/>
          </a:bodyPr>
          <a:lstStyle/>
          <a:p>
            <a:r>
              <a:rPr lang="en-US" dirty="0" smtClean="0"/>
              <a:t>Example: Outbreak Memo  </a:t>
            </a:r>
            <a:endParaRPr lang="en-US" dirty="0"/>
          </a:p>
        </p:txBody>
      </p:sp>
      <p:sp>
        <p:nvSpPr>
          <p:cNvPr id="4" name="Slide Number Placeholder 3"/>
          <p:cNvSpPr>
            <a:spLocks noGrp="1"/>
          </p:cNvSpPr>
          <p:nvPr>
            <p:ph type="sldNum" sz="quarter" idx="12"/>
          </p:nvPr>
        </p:nvSpPr>
        <p:spPr/>
        <p:txBody>
          <a:bodyPr/>
          <a:lstStyle/>
          <a:p>
            <a:fld id="{39BD1827-BA23-4F55-BD5D-4D7FF3CE22F9}" type="slidenum">
              <a:rPr lang="en-CA" smtClean="0"/>
              <a:t>28</a:t>
            </a:fld>
            <a:endParaRPr lang="en-CA" dirty="0"/>
          </a:p>
        </p:txBody>
      </p:sp>
      <p:sp>
        <p:nvSpPr>
          <p:cNvPr id="5" name="Rectangle 4"/>
          <p:cNvSpPr/>
          <p:nvPr/>
        </p:nvSpPr>
        <p:spPr>
          <a:xfrm>
            <a:off x="759542" y="1299673"/>
            <a:ext cx="11038901" cy="1477328"/>
          </a:xfrm>
          <a:prstGeom prst="rect">
            <a:avLst/>
          </a:prstGeom>
        </p:spPr>
        <p:txBody>
          <a:bodyPr wrap="square">
            <a:spAutoFit/>
          </a:bodyPr>
          <a:lstStyle/>
          <a:p>
            <a:pPr lvl="0"/>
            <a:endParaRPr lang="en-CA" dirty="0"/>
          </a:p>
          <a:p>
            <a:pPr lvl="0"/>
            <a:endParaRPr lang="en-CA" dirty="0" smtClean="0"/>
          </a:p>
          <a:p>
            <a:pPr lvl="0"/>
            <a:endParaRPr lang="en-CA" dirty="0"/>
          </a:p>
          <a:p>
            <a:pPr lvl="0"/>
            <a:endParaRPr lang="en-CA" dirty="0" smtClean="0"/>
          </a:p>
          <a:p>
            <a:pPr lvl="0"/>
            <a:endParaRPr lang="en-CA" dirty="0"/>
          </a:p>
        </p:txBody>
      </p:sp>
      <p:sp>
        <p:nvSpPr>
          <p:cNvPr id="6" name="Rectangle 5"/>
          <p:cNvSpPr/>
          <p:nvPr/>
        </p:nvSpPr>
        <p:spPr>
          <a:xfrm>
            <a:off x="759542" y="854198"/>
            <a:ext cx="11214744" cy="3262432"/>
          </a:xfrm>
          <a:prstGeom prst="rect">
            <a:avLst/>
          </a:prstGeom>
        </p:spPr>
        <p:txBody>
          <a:bodyPr wrap="square">
            <a:spAutoFit/>
          </a:bodyPr>
          <a:lstStyle/>
          <a:p>
            <a:endParaRPr lang="en-CA" sz="2400" b="1" dirty="0" smtClean="0">
              <a:solidFill>
                <a:srgbClr val="005399"/>
              </a:solidFill>
            </a:endParaRPr>
          </a:p>
          <a:p>
            <a:endParaRPr lang="en-CA" sz="2400" b="1" dirty="0">
              <a:solidFill>
                <a:srgbClr val="005399"/>
              </a:solidFill>
              <a:latin typeface="+mj-lt"/>
              <a:ea typeface="+mj-ea"/>
              <a:cs typeface="+mj-cs"/>
            </a:endParaRPr>
          </a:p>
          <a:p>
            <a:endParaRPr lang="en-CA" sz="3200" b="1" dirty="0" smtClean="0">
              <a:solidFill>
                <a:schemeClr val="bg2"/>
              </a:solidFill>
            </a:endParaRPr>
          </a:p>
          <a:p>
            <a:endParaRPr lang="en-CA" b="1" dirty="0">
              <a:solidFill>
                <a:schemeClr val="bg2"/>
              </a:solidFill>
            </a:endParaRPr>
          </a:p>
          <a:p>
            <a:endParaRPr lang="en-CA" b="1" dirty="0" smtClean="0">
              <a:solidFill>
                <a:schemeClr val="bg2"/>
              </a:solidFill>
            </a:endParaRPr>
          </a:p>
          <a:p>
            <a:endParaRPr lang="en-CA" b="1" dirty="0">
              <a:solidFill>
                <a:schemeClr val="bg2"/>
              </a:solidFill>
            </a:endParaRPr>
          </a:p>
          <a:p>
            <a:endParaRPr lang="en-CA" b="1" dirty="0" smtClean="0">
              <a:solidFill>
                <a:schemeClr val="bg2"/>
              </a:solidFill>
            </a:endParaRPr>
          </a:p>
          <a:p>
            <a:endParaRPr lang="en-CA" b="1" dirty="0" smtClean="0">
              <a:solidFill>
                <a:schemeClr val="bg2"/>
              </a:solidFill>
            </a:endParaRPr>
          </a:p>
          <a:p>
            <a:pPr marL="285750" indent="-285750">
              <a:buFont typeface="Arial" panose="020B0604020202020204" pitchFamily="34" charset="0"/>
              <a:buChar char="•"/>
            </a:pPr>
            <a:endParaRPr lang="en-CA" dirty="0"/>
          </a:p>
          <a:p>
            <a:endParaRPr lang="en-CA" dirty="0" smtClean="0"/>
          </a:p>
        </p:txBody>
      </p:sp>
      <p:sp>
        <p:nvSpPr>
          <p:cNvPr id="7" name="TextBox 6"/>
          <p:cNvSpPr txBox="1"/>
          <p:nvPr/>
        </p:nvSpPr>
        <p:spPr>
          <a:xfrm>
            <a:off x="621792" y="1113183"/>
            <a:ext cx="11374373" cy="5016758"/>
          </a:xfrm>
          <a:prstGeom prst="rect">
            <a:avLst/>
          </a:prstGeom>
          <a:noFill/>
        </p:spPr>
        <p:txBody>
          <a:bodyPr wrap="square" rtlCol="0">
            <a:spAutoFit/>
          </a:bodyPr>
          <a:lstStyle/>
          <a:p>
            <a:r>
              <a:rPr lang="en-CA" sz="1600" dirty="0" smtClean="0"/>
              <a:t>[</a:t>
            </a:r>
            <a:r>
              <a:rPr lang="en-CA" sz="1600" b="1" dirty="0" smtClean="0"/>
              <a:t>insert number of patients/residents and/or health care workers</a:t>
            </a:r>
            <a:r>
              <a:rPr lang="en-CA" sz="1600" dirty="0" smtClean="0"/>
              <a:t>] on [</a:t>
            </a:r>
            <a:r>
              <a:rPr lang="en-CA" sz="1600" b="1" dirty="0" smtClean="0"/>
              <a:t>specify unit if applicable</a:t>
            </a:r>
            <a:r>
              <a:rPr lang="en-CA" sz="1600" dirty="0" smtClean="0"/>
              <a:t>] at [</a:t>
            </a:r>
            <a:r>
              <a:rPr lang="en-CA" sz="1600" b="1" dirty="0" smtClean="0"/>
              <a:t>insert name of organization/site</a:t>
            </a:r>
            <a:r>
              <a:rPr lang="en-CA" sz="1600" dirty="0" smtClean="0"/>
              <a:t>] </a:t>
            </a:r>
            <a:r>
              <a:rPr lang="en-CA" sz="1600" dirty="0"/>
              <a:t>have tested positive for COVID-19 </a:t>
            </a:r>
            <a:r>
              <a:rPr lang="en-CA" sz="1600" dirty="0" smtClean="0"/>
              <a:t>between [</a:t>
            </a:r>
            <a:r>
              <a:rPr lang="en-CA" sz="1600" b="1" dirty="0" smtClean="0"/>
              <a:t>insert dates</a:t>
            </a:r>
            <a:r>
              <a:rPr lang="en-CA" sz="1600" dirty="0" smtClean="0"/>
              <a:t>]. </a:t>
            </a:r>
            <a:r>
              <a:rPr lang="en-CA" sz="1600" dirty="0"/>
              <a:t>In consultation with Peel Public Health, we have declared an outbreak. These cases have been acquired from a number of sources, including community and hospital transmissions. </a:t>
            </a:r>
            <a:endParaRPr lang="en-CA" sz="1600" dirty="0" smtClean="0"/>
          </a:p>
          <a:p>
            <a:endParaRPr lang="en-CA" sz="1600" dirty="0"/>
          </a:p>
          <a:p>
            <a:r>
              <a:rPr lang="en-CA" sz="1600" dirty="0"/>
              <a:t>As COVID-19 is prevalent in the community, we are starting to see more staff to staff and hospital transmissions. </a:t>
            </a:r>
            <a:endParaRPr lang="en-CA" sz="1600" dirty="0" smtClean="0"/>
          </a:p>
          <a:p>
            <a:endParaRPr lang="en-CA" sz="1600" dirty="0"/>
          </a:p>
          <a:p>
            <a:r>
              <a:rPr lang="en-CA" sz="1600" dirty="0"/>
              <a:t>It is imperative that in addition to our usual practices, all staff and professional staff adhere to all infection control practices including: </a:t>
            </a:r>
          </a:p>
          <a:p>
            <a:pPr marL="285750" indent="-285750">
              <a:buFont typeface="Arial" panose="020B0604020202020204" pitchFamily="34" charset="0"/>
              <a:buChar char="•"/>
            </a:pPr>
            <a:r>
              <a:rPr lang="en-CA" sz="1600" dirty="0" smtClean="0"/>
              <a:t>Physical </a:t>
            </a:r>
            <a:r>
              <a:rPr lang="en-CA" sz="1600" dirty="0"/>
              <a:t>distancing </a:t>
            </a:r>
          </a:p>
          <a:p>
            <a:pPr marL="285750" indent="-285750">
              <a:buFont typeface="Arial" panose="020B0604020202020204" pitchFamily="34" charset="0"/>
              <a:buChar char="•"/>
            </a:pPr>
            <a:r>
              <a:rPr lang="en-CA" sz="1600" dirty="0" smtClean="0"/>
              <a:t>Appropriate </a:t>
            </a:r>
            <a:r>
              <a:rPr lang="en-CA" sz="1600" dirty="0"/>
              <a:t>use of personal protective equipment </a:t>
            </a:r>
          </a:p>
          <a:p>
            <a:pPr marL="285750" indent="-285750">
              <a:buFont typeface="Arial" panose="020B0604020202020204" pitchFamily="34" charset="0"/>
              <a:buChar char="•"/>
            </a:pPr>
            <a:r>
              <a:rPr lang="en-CA" sz="1600" dirty="0" smtClean="0"/>
              <a:t>Hand </a:t>
            </a:r>
            <a:r>
              <a:rPr lang="en-CA" sz="1600" dirty="0"/>
              <a:t>hygiene </a:t>
            </a:r>
          </a:p>
          <a:p>
            <a:pPr marL="285750" indent="-285750">
              <a:buFont typeface="Arial" panose="020B0604020202020204" pitchFamily="34" charset="0"/>
              <a:buChar char="•"/>
            </a:pPr>
            <a:r>
              <a:rPr lang="en-CA" sz="1600" dirty="0" smtClean="0"/>
              <a:t>Cleaning </a:t>
            </a:r>
            <a:r>
              <a:rPr lang="en-CA" sz="1600" dirty="0"/>
              <a:t>of shared equipment </a:t>
            </a:r>
          </a:p>
          <a:p>
            <a:pPr marL="285750" indent="-285750">
              <a:buFont typeface="Arial" panose="020B0604020202020204" pitchFamily="34" charset="0"/>
              <a:buChar char="•"/>
            </a:pPr>
            <a:r>
              <a:rPr lang="en-CA" sz="1600" dirty="0" smtClean="0"/>
              <a:t>No </a:t>
            </a:r>
            <a:r>
              <a:rPr lang="en-CA" sz="1600" dirty="0"/>
              <a:t>shared food or eating in unit common spaces </a:t>
            </a:r>
          </a:p>
          <a:p>
            <a:endParaRPr lang="en-CA" sz="1600" dirty="0"/>
          </a:p>
          <a:p>
            <a:r>
              <a:rPr lang="en-CA" sz="1600" dirty="0"/>
              <a:t>We are implementing the following measures which include, but are not limited to: </a:t>
            </a:r>
          </a:p>
          <a:p>
            <a:r>
              <a:rPr lang="en-CA" sz="1600" dirty="0" smtClean="0"/>
              <a:t>[</a:t>
            </a:r>
            <a:r>
              <a:rPr lang="en-CA" sz="1600" b="1" dirty="0" smtClean="0"/>
              <a:t>insert steps</a:t>
            </a:r>
            <a:r>
              <a:rPr lang="en-CA" sz="1600" dirty="0" smtClean="0"/>
              <a:t>]</a:t>
            </a:r>
          </a:p>
          <a:p>
            <a:endParaRPr lang="en-CA" sz="1600" dirty="0"/>
          </a:p>
          <a:p>
            <a:r>
              <a:rPr lang="en-CA" sz="1600" dirty="0"/>
              <a:t>These protocols will be in place for minimum of 7 days then reassessed. </a:t>
            </a:r>
            <a:r>
              <a:rPr lang="en-CA" sz="1600" dirty="0" smtClean="0"/>
              <a:t>If </a:t>
            </a:r>
            <a:r>
              <a:rPr lang="en-CA" sz="1600" dirty="0"/>
              <a:t>you have questions, please </a:t>
            </a:r>
            <a:r>
              <a:rPr lang="en-CA" sz="1600" dirty="0" smtClean="0"/>
              <a:t>contact [</a:t>
            </a:r>
            <a:r>
              <a:rPr lang="en-CA" sz="1600" b="1" dirty="0" smtClean="0"/>
              <a:t>insert contact</a:t>
            </a:r>
            <a:r>
              <a:rPr lang="en-CA" sz="1600" dirty="0" smtClean="0"/>
              <a:t>].</a:t>
            </a:r>
            <a:endParaRPr lang="en-CA" sz="1600" dirty="0"/>
          </a:p>
        </p:txBody>
      </p:sp>
    </p:spTree>
    <p:extLst>
      <p:ext uri="{BB962C8B-B14F-4D97-AF65-F5344CB8AC3E}">
        <p14:creationId xmlns:p14="http://schemas.microsoft.com/office/powerpoint/2010/main" val="56024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3" y="237784"/>
            <a:ext cx="10962400" cy="800219"/>
          </a:xfrm>
        </p:spPr>
        <p:txBody>
          <a:bodyPr>
            <a:normAutofit fontScale="90000"/>
          </a:bodyPr>
          <a:lstStyle/>
          <a:p>
            <a:r>
              <a:rPr lang="en-US" dirty="0" smtClean="0"/>
              <a:t/>
            </a:r>
            <a:br>
              <a:rPr lang="en-US" dirty="0" smtClean="0"/>
            </a:br>
            <a:r>
              <a:rPr lang="en-US" dirty="0"/>
              <a:t/>
            </a:r>
            <a:br>
              <a:rPr lang="en-US" dirty="0"/>
            </a:br>
            <a:r>
              <a:rPr lang="en-US" dirty="0" smtClean="0"/>
              <a:t>Example: Key </a:t>
            </a:r>
            <a:r>
              <a:rPr lang="en-CA" dirty="0" smtClean="0"/>
              <a:t>Messages </a:t>
            </a:r>
            <a:r>
              <a:rPr lang="en-CA" dirty="0"/>
              <a:t>for </a:t>
            </a:r>
            <a:r>
              <a:rPr lang="en-CA" dirty="0" smtClean="0"/>
              <a:t>Families </a:t>
            </a:r>
            <a:r>
              <a:rPr lang="en-US" dirty="0" smtClean="0"/>
              <a:t>Regarding Staff Testing Positive for COVID-19 at a Congregate Living Environment</a:t>
            </a:r>
            <a:endParaRPr lang="en-US" dirty="0"/>
          </a:p>
        </p:txBody>
      </p:sp>
      <p:sp>
        <p:nvSpPr>
          <p:cNvPr id="4" name="Slide Number Placeholder 3"/>
          <p:cNvSpPr>
            <a:spLocks noGrp="1"/>
          </p:cNvSpPr>
          <p:nvPr>
            <p:ph type="sldNum" sz="quarter" idx="12"/>
          </p:nvPr>
        </p:nvSpPr>
        <p:spPr/>
        <p:txBody>
          <a:bodyPr/>
          <a:lstStyle/>
          <a:p>
            <a:fld id="{39BD1827-BA23-4F55-BD5D-4D7FF3CE22F9}" type="slidenum">
              <a:rPr lang="en-CA" smtClean="0"/>
              <a:t>29</a:t>
            </a:fld>
            <a:endParaRPr lang="en-CA" dirty="0"/>
          </a:p>
        </p:txBody>
      </p:sp>
      <p:sp>
        <p:nvSpPr>
          <p:cNvPr id="5" name="Rectangle 4"/>
          <p:cNvSpPr/>
          <p:nvPr/>
        </p:nvSpPr>
        <p:spPr>
          <a:xfrm>
            <a:off x="759542" y="1299673"/>
            <a:ext cx="11038901" cy="1477328"/>
          </a:xfrm>
          <a:prstGeom prst="rect">
            <a:avLst/>
          </a:prstGeom>
        </p:spPr>
        <p:txBody>
          <a:bodyPr wrap="square">
            <a:spAutoFit/>
          </a:bodyPr>
          <a:lstStyle/>
          <a:p>
            <a:pPr lvl="0"/>
            <a:endParaRPr lang="en-CA" dirty="0"/>
          </a:p>
          <a:p>
            <a:pPr lvl="0"/>
            <a:endParaRPr lang="en-CA" dirty="0" smtClean="0"/>
          </a:p>
          <a:p>
            <a:pPr lvl="0"/>
            <a:endParaRPr lang="en-CA" dirty="0"/>
          </a:p>
          <a:p>
            <a:pPr lvl="0"/>
            <a:endParaRPr lang="en-CA" dirty="0" smtClean="0"/>
          </a:p>
          <a:p>
            <a:pPr lvl="0"/>
            <a:endParaRPr lang="en-CA" dirty="0"/>
          </a:p>
        </p:txBody>
      </p:sp>
      <p:sp>
        <p:nvSpPr>
          <p:cNvPr id="6" name="Rectangle 5"/>
          <p:cNvSpPr/>
          <p:nvPr/>
        </p:nvSpPr>
        <p:spPr>
          <a:xfrm>
            <a:off x="759542" y="854198"/>
            <a:ext cx="11214744" cy="3262432"/>
          </a:xfrm>
          <a:prstGeom prst="rect">
            <a:avLst/>
          </a:prstGeom>
        </p:spPr>
        <p:txBody>
          <a:bodyPr wrap="square">
            <a:spAutoFit/>
          </a:bodyPr>
          <a:lstStyle/>
          <a:p>
            <a:endParaRPr lang="en-CA" sz="2400" b="1" dirty="0" smtClean="0">
              <a:solidFill>
                <a:srgbClr val="005399"/>
              </a:solidFill>
            </a:endParaRPr>
          </a:p>
          <a:p>
            <a:endParaRPr lang="en-CA" sz="2400" b="1" dirty="0">
              <a:solidFill>
                <a:srgbClr val="005399"/>
              </a:solidFill>
              <a:latin typeface="+mj-lt"/>
              <a:ea typeface="+mj-ea"/>
              <a:cs typeface="+mj-cs"/>
            </a:endParaRPr>
          </a:p>
          <a:p>
            <a:endParaRPr lang="en-CA" sz="3200" b="1" dirty="0" smtClean="0">
              <a:solidFill>
                <a:schemeClr val="bg2"/>
              </a:solidFill>
            </a:endParaRPr>
          </a:p>
          <a:p>
            <a:endParaRPr lang="en-CA" b="1" dirty="0">
              <a:solidFill>
                <a:schemeClr val="bg2"/>
              </a:solidFill>
            </a:endParaRPr>
          </a:p>
          <a:p>
            <a:endParaRPr lang="en-CA" b="1" dirty="0" smtClean="0">
              <a:solidFill>
                <a:schemeClr val="bg2"/>
              </a:solidFill>
            </a:endParaRPr>
          </a:p>
          <a:p>
            <a:endParaRPr lang="en-CA" b="1" dirty="0">
              <a:solidFill>
                <a:schemeClr val="bg2"/>
              </a:solidFill>
            </a:endParaRPr>
          </a:p>
          <a:p>
            <a:endParaRPr lang="en-CA" b="1" dirty="0" smtClean="0">
              <a:solidFill>
                <a:schemeClr val="bg2"/>
              </a:solidFill>
            </a:endParaRPr>
          </a:p>
          <a:p>
            <a:endParaRPr lang="en-CA" b="1" dirty="0" smtClean="0">
              <a:solidFill>
                <a:schemeClr val="bg2"/>
              </a:solidFill>
            </a:endParaRPr>
          </a:p>
          <a:p>
            <a:pPr marL="285750" indent="-285750">
              <a:buFont typeface="Arial" panose="020B0604020202020204" pitchFamily="34" charset="0"/>
              <a:buChar char="•"/>
            </a:pPr>
            <a:endParaRPr lang="en-CA" dirty="0"/>
          </a:p>
          <a:p>
            <a:endParaRPr lang="en-CA" dirty="0" smtClean="0"/>
          </a:p>
        </p:txBody>
      </p:sp>
      <p:sp>
        <p:nvSpPr>
          <p:cNvPr id="8" name="Rectangle 7"/>
          <p:cNvSpPr/>
          <p:nvPr/>
        </p:nvSpPr>
        <p:spPr>
          <a:xfrm>
            <a:off x="621792" y="1179731"/>
            <a:ext cx="10824650" cy="5109091"/>
          </a:xfrm>
          <a:prstGeom prst="rect">
            <a:avLst/>
          </a:prstGeom>
        </p:spPr>
        <p:txBody>
          <a:bodyPr wrap="square">
            <a:spAutoFit/>
          </a:bodyPr>
          <a:lstStyle/>
          <a:p>
            <a:pPr marL="342900" lvl="0" indent="-342900">
              <a:spcAft>
                <a:spcPts val="0"/>
              </a:spcAft>
              <a:buFont typeface="Symbol" panose="05050102010706020507" pitchFamily="18" charset="2"/>
              <a:buChar char=""/>
            </a:pPr>
            <a:r>
              <a:rPr lang="en-CA" sz="1400" dirty="0">
                <a:solidFill>
                  <a:srgbClr val="000000"/>
                </a:solidFill>
                <a:latin typeface="Arial" panose="020B0604020202020204" pitchFamily="34" charset="0"/>
                <a:ea typeface="Calibri" panose="020F0502020204030204" pitchFamily="34" charset="0"/>
                <a:cs typeface="Calibri" panose="020F0502020204030204" pitchFamily="34" charset="0"/>
              </a:rPr>
              <a:t>We want you to be aware that an employee at </a:t>
            </a:r>
            <a:r>
              <a:rPr lang="en-CA" sz="1400" b="1" dirty="0" smtClean="0">
                <a:solidFill>
                  <a:srgbClr val="000000"/>
                </a:solidFill>
                <a:latin typeface="Arial" panose="020B0604020202020204" pitchFamily="34" charset="0"/>
                <a:ea typeface="Calibri" panose="020F0502020204030204" pitchFamily="34" charset="0"/>
                <a:cs typeface="Calibri" panose="020F0502020204030204" pitchFamily="34" charset="0"/>
              </a:rPr>
              <a:t>[insert name of congregate living environment] </a:t>
            </a:r>
            <a:r>
              <a:rPr lang="en-CA" sz="1400" dirty="0" smtClean="0">
                <a:solidFill>
                  <a:srgbClr val="000000"/>
                </a:solidFill>
                <a:latin typeface="Arial" panose="020B0604020202020204" pitchFamily="34" charset="0"/>
                <a:ea typeface="Calibri" panose="020F0502020204030204" pitchFamily="34" charset="0"/>
                <a:cs typeface="Calibri" panose="020F0502020204030204" pitchFamily="34" charset="0"/>
              </a:rPr>
              <a:t>has </a:t>
            </a:r>
            <a:r>
              <a:rPr lang="en-CA" sz="1400" dirty="0">
                <a:solidFill>
                  <a:srgbClr val="000000"/>
                </a:solidFill>
                <a:latin typeface="Arial" panose="020B0604020202020204" pitchFamily="34" charset="0"/>
                <a:ea typeface="Calibri" panose="020F0502020204030204" pitchFamily="34" charset="0"/>
                <a:cs typeface="Calibri" panose="020F0502020204030204" pitchFamily="34" charset="0"/>
              </a:rPr>
              <a:t>tested positive for COVID-19. </a:t>
            </a:r>
            <a:endParaRPr lang="en-CA" sz="1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spcAft>
                <a:spcPts val="0"/>
              </a:spcAft>
            </a:pPr>
            <a:r>
              <a:rPr lang="en-CA" sz="1400" dirty="0">
                <a:solidFill>
                  <a:srgbClr val="000000"/>
                </a:solidFill>
                <a:latin typeface="Arial" panose="020B0604020202020204" pitchFamily="34" charset="0"/>
                <a:ea typeface="Calibri" panose="020F0502020204030204" pitchFamily="34" charset="0"/>
                <a:cs typeface="Calibri" panose="020F0502020204030204" pitchFamily="34" charset="0"/>
              </a:rPr>
              <a:t> </a:t>
            </a:r>
            <a:endParaRPr lang="en-CA" sz="1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342900" lvl="0" indent="-342900">
              <a:spcAft>
                <a:spcPts val="0"/>
              </a:spcAft>
              <a:buFont typeface="Symbol" panose="05050102010706020507" pitchFamily="18" charset="2"/>
              <a:buChar char=""/>
            </a:pPr>
            <a:r>
              <a:rPr lang="en-CA" sz="1400" dirty="0">
                <a:solidFill>
                  <a:srgbClr val="000000"/>
                </a:solidFill>
                <a:latin typeface="Arial" panose="020B0604020202020204" pitchFamily="34" charset="0"/>
                <a:ea typeface="Calibri" panose="020F0502020204030204" pitchFamily="34" charset="0"/>
                <a:cs typeface="Calibri" panose="020F0502020204030204" pitchFamily="34" charset="0"/>
              </a:rPr>
              <a:t>At no point did this </a:t>
            </a:r>
            <a:r>
              <a:rPr lang="en-CA" sz="1400" dirty="0" smtClean="0">
                <a:solidFill>
                  <a:srgbClr val="000000"/>
                </a:solidFill>
                <a:latin typeface="Arial" panose="020B0604020202020204" pitchFamily="34" charset="0"/>
                <a:ea typeface="Calibri" panose="020F0502020204030204" pitchFamily="34" charset="0"/>
                <a:cs typeface="Calibri" panose="020F0502020204030204" pitchFamily="34" charset="0"/>
              </a:rPr>
              <a:t>employee </a:t>
            </a:r>
            <a:r>
              <a:rPr lang="en-CA" sz="1400" dirty="0">
                <a:solidFill>
                  <a:srgbClr val="000000"/>
                </a:solidFill>
                <a:latin typeface="Arial" panose="020B0604020202020204" pitchFamily="34" charset="0"/>
                <a:ea typeface="Calibri" panose="020F0502020204030204" pitchFamily="34" charset="0"/>
                <a:cs typeface="Calibri" panose="020F0502020204030204" pitchFamily="34" charset="0"/>
              </a:rPr>
              <a:t>work in the </a:t>
            </a:r>
            <a:r>
              <a:rPr lang="en-CA" sz="1400" b="1" dirty="0" smtClean="0">
                <a:solidFill>
                  <a:srgbClr val="000000"/>
                </a:solidFill>
                <a:latin typeface="Arial" panose="020B0604020202020204" pitchFamily="34" charset="0"/>
                <a:ea typeface="Calibri" panose="020F0502020204030204" pitchFamily="34" charset="0"/>
                <a:cs typeface="Calibri" panose="020F0502020204030204" pitchFamily="34" charset="0"/>
              </a:rPr>
              <a:t>[name of unit</a:t>
            </a:r>
            <a:r>
              <a:rPr lang="en-CA" sz="1400" dirty="0" smtClean="0">
                <a:solidFill>
                  <a:srgbClr val="000000"/>
                </a:solidFill>
                <a:latin typeface="Arial" panose="020B0604020202020204" pitchFamily="34" charset="0"/>
                <a:ea typeface="Calibri" panose="020F0502020204030204" pitchFamily="34" charset="0"/>
                <a:cs typeface="Calibri" panose="020F0502020204030204" pitchFamily="34" charset="0"/>
              </a:rPr>
              <a:t>], </a:t>
            </a:r>
            <a:r>
              <a:rPr lang="en-CA" sz="1400" dirty="0">
                <a:solidFill>
                  <a:srgbClr val="000000"/>
                </a:solidFill>
                <a:latin typeface="Arial" panose="020B0604020202020204" pitchFamily="34" charset="0"/>
                <a:ea typeface="Calibri" panose="020F0502020204030204" pitchFamily="34" charset="0"/>
                <a:cs typeface="Calibri" panose="020F0502020204030204" pitchFamily="34" charset="0"/>
              </a:rPr>
              <a:t>which is a separated from the rest of the facility and has its own entrance.  </a:t>
            </a:r>
            <a:r>
              <a:rPr lang="en-CA" sz="1400" dirty="0" smtClean="0">
                <a:solidFill>
                  <a:srgbClr val="000000"/>
                </a:solidFill>
                <a:latin typeface="Arial" panose="020B0604020202020204" pitchFamily="34" charset="0"/>
                <a:ea typeface="Calibri" panose="020F0502020204030204" pitchFamily="34" charset="0"/>
                <a:cs typeface="Calibri" panose="020F0502020204030204" pitchFamily="34" charset="0"/>
              </a:rPr>
              <a:t>We follow </a:t>
            </a:r>
            <a:r>
              <a:rPr lang="en-CA" sz="1400" dirty="0">
                <a:solidFill>
                  <a:srgbClr val="000000"/>
                </a:solidFill>
                <a:latin typeface="Arial" panose="020B0604020202020204" pitchFamily="34" charset="0"/>
                <a:ea typeface="Calibri" panose="020F0502020204030204" pitchFamily="34" charset="0"/>
                <a:cs typeface="Calibri" panose="020F0502020204030204" pitchFamily="34" charset="0"/>
              </a:rPr>
              <a:t>rigorous infection prevention and control protocols.</a:t>
            </a:r>
            <a:endParaRPr lang="en-CA" sz="1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457200" hangingPunct="0">
              <a:spcAft>
                <a:spcPts val="0"/>
              </a:spcAft>
            </a:pPr>
            <a:r>
              <a:rPr lang="en-CA" sz="1400" dirty="0">
                <a:latin typeface="Arial" panose="020B0604020202020204" pitchFamily="34" charset="0"/>
                <a:ea typeface="Times New Roman" panose="02020603050405020304" pitchFamily="18" charset="0"/>
              </a:rPr>
              <a:t> </a:t>
            </a:r>
            <a:endParaRPr lang="en-CA" sz="1400"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pPr>
            <a:r>
              <a:rPr lang="en-CA" sz="1400" dirty="0">
                <a:solidFill>
                  <a:srgbClr val="000000"/>
                </a:solidFill>
                <a:latin typeface="Arial" panose="020B0604020202020204" pitchFamily="34" charset="0"/>
                <a:ea typeface="Calibri" panose="020F0502020204030204" pitchFamily="34" charset="0"/>
                <a:cs typeface="Calibri" panose="020F0502020204030204" pitchFamily="34" charset="0"/>
              </a:rPr>
              <a:t>The </a:t>
            </a:r>
            <a:r>
              <a:rPr lang="en-CA" sz="1400" dirty="0" smtClean="0">
                <a:solidFill>
                  <a:srgbClr val="000000"/>
                </a:solidFill>
                <a:latin typeface="Arial" panose="020B0604020202020204" pitchFamily="34" charset="0"/>
                <a:ea typeface="Calibri" panose="020F0502020204030204" pitchFamily="34" charset="0"/>
                <a:cs typeface="Calibri" panose="020F0502020204030204" pitchFamily="34" charset="0"/>
              </a:rPr>
              <a:t>employee who tested positive for COVID-19 is </a:t>
            </a:r>
            <a:r>
              <a:rPr lang="en-CA" sz="1400" dirty="0">
                <a:solidFill>
                  <a:srgbClr val="000000"/>
                </a:solidFill>
                <a:latin typeface="Arial" panose="020B0604020202020204" pitchFamily="34" charset="0"/>
                <a:ea typeface="Calibri" panose="020F0502020204030204" pitchFamily="34" charset="0"/>
                <a:cs typeface="Calibri" panose="020F0502020204030204" pitchFamily="34" charset="0"/>
              </a:rPr>
              <a:t>currently recovering at home in isolation and has not come into the </a:t>
            </a:r>
            <a:r>
              <a:rPr lang="en-CA" sz="1400" b="1" dirty="0" smtClean="0">
                <a:solidFill>
                  <a:srgbClr val="000000"/>
                </a:solidFill>
                <a:latin typeface="Arial" panose="020B0604020202020204" pitchFamily="34" charset="0"/>
                <a:ea typeface="Calibri" panose="020F0502020204030204" pitchFamily="34" charset="0"/>
                <a:cs typeface="Calibri" panose="020F0502020204030204" pitchFamily="34" charset="0"/>
              </a:rPr>
              <a:t>[insert type of congregate setting] </a:t>
            </a:r>
            <a:r>
              <a:rPr lang="en-CA" sz="1400" dirty="0" smtClean="0">
                <a:solidFill>
                  <a:srgbClr val="000000"/>
                </a:solidFill>
                <a:latin typeface="Arial" panose="020B0604020202020204" pitchFamily="34" charset="0"/>
                <a:ea typeface="Calibri" panose="020F0502020204030204" pitchFamily="34" charset="0"/>
                <a:cs typeface="Calibri" panose="020F0502020204030204" pitchFamily="34" charset="0"/>
              </a:rPr>
              <a:t>since </a:t>
            </a:r>
            <a:r>
              <a:rPr lang="en-CA" sz="1400" dirty="0">
                <a:solidFill>
                  <a:srgbClr val="000000"/>
                </a:solidFill>
                <a:latin typeface="Arial" panose="020B0604020202020204" pitchFamily="34" charset="0"/>
                <a:ea typeface="Calibri" panose="020F0502020204030204" pitchFamily="34" charset="0"/>
                <a:cs typeface="Calibri" panose="020F0502020204030204" pitchFamily="34" charset="0"/>
              </a:rPr>
              <a:t>developing symptoms </a:t>
            </a:r>
            <a:r>
              <a:rPr lang="en-CA" sz="1400" b="1" dirty="0" smtClean="0">
                <a:solidFill>
                  <a:srgbClr val="000000"/>
                </a:solidFill>
                <a:latin typeface="Arial" panose="020B0604020202020204" pitchFamily="34" charset="0"/>
                <a:ea typeface="Calibri" panose="020F0502020204030204" pitchFamily="34" charset="0"/>
                <a:cs typeface="Calibri" panose="020F0502020204030204" pitchFamily="34" charset="0"/>
              </a:rPr>
              <a:t>[insert time frame, e.g. last week].</a:t>
            </a:r>
            <a:endParaRPr lang="en-CA" sz="14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spcAft>
                <a:spcPts val="0"/>
              </a:spcAft>
            </a:pPr>
            <a:r>
              <a:rPr lang="en-CA" sz="1400" dirty="0">
                <a:solidFill>
                  <a:srgbClr val="000000"/>
                </a:solidFill>
                <a:latin typeface="Arial" panose="020B0604020202020204" pitchFamily="34" charset="0"/>
                <a:ea typeface="Calibri" panose="020F0502020204030204" pitchFamily="34" charset="0"/>
                <a:cs typeface="Calibri" panose="020F0502020204030204" pitchFamily="34" charset="0"/>
              </a:rPr>
              <a:t> </a:t>
            </a:r>
            <a:endParaRPr lang="en-CA" sz="1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342900" lvl="0" indent="-342900">
              <a:spcAft>
                <a:spcPts val="0"/>
              </a:spcAft>
              <a:buFont typeface="Symbol" panose="05050102010706020507" pitchFamily="18" charset="2"/>
              <a:buChar char=""/>
            </a:pPr>
            <a:r>
              <a:rPr lang="en-CA" sz="1400" b="1" dirty="0" smtClean="0">
                <a:solidFill>
                  <a:srgbClr val="000000"/>
                </a:solidFill>
                <a:latin typeface="Arial" panose="020B0604020202020204" pitchFamily="34" charset="0"/>
                <a:ea typeface="Calibri" panose="020F0502020204030204" pitchFamily="34" charset="0"/>
                <a:cs typeface="Calibri" panose="020F0502020204030204" pitchFamily="34" charset="0"/>
              </a:rPr>
              <a:t>[insert name of congregate setting</a:t>
            </a:r>
            <a:r>
              <a:rPr lang="en-CA" sz="1400" dirty="0" smtClean="0">
                <a:solidFill>
                  <a:srgbClr val="000000"/>
                </a:solidFill>
                <a:latin typeface="Arial" panose="020B0604020202020204" pitchFamily="34" charset="0"/>
                <a:ea typeface="Calibri" panose="020F0502020204030204" pitchFamily="34" charset="0"/>
                <a:cs typeface="Calibri" panose="020F0502020204030204" pitchFamily="34" charset="0"/>
              </a:rPr>
              <a:t>] has proactively </a:t>
            </a:r>
            <a:r>
              <a:rPr lang="en-CA" sz="1400" dirty="0">
                <a:solidFill>
                  <a:srgbClr val="000000"/>
                </a:solidFill>
                <a:latin typeface="Arial" panose="020B0604020202020204" pitchFamily="34" charset="0"/>
                <a:ea typeface="Calibri" panose="020F0502020204030204" pitchFamily="34" charset="0"/>
                <a:cs typeface="Calibri" panose="020F0502020204030204" pitchFamily="34" charset="0"/>
              </a:rPr>
              <a:t>tested staff and residents who may have been in contact with the healthcare worker. All test results were negative for COVID-19.  </a:t>
            </a:r>
            <a:endParaRPr lang="en-CA" sz="1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457200" hangingPunct="0">
              <a:spcAft>
                <a:spcPts val="0"/>
              </a:spcAft>
            </a:pPr>
            <a:r>
              <a:rPr lang="en-CA" sz="1400" dirty="0">
                <a:latin typeface="Arial" panose="020B0604020202020204" pitchFamily="34" charset="0"/>
                <a:ea typeface="Times New Roman" panose="02020603050405020304" pitchFamily="18" charset="0"/>
              </a:rPr>
              <a:t> </a:t>
            </a:r>
            <a:endParaRPr lang="en-CA" sz="1400"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pPr>
            <a:r>
              <a:rPr lang="en-CA" sz="1400" dirty="0" smtClean="0">
                <a:solidFill>
                  <a:srgbClr val="000000"/>
                </a:solidFill>
                <a:latin typeface="Arial" panose="020B0604020202020204" pitchFamily="34" charset="0"/>
                <a:ea typeface="Calibri" panose="020F0502020204030204" pitchFamily="34" charset="0"/>
                <a:cs typeface="Calibri" panose="020F0502020204030204" pitchFamily="34" charset="0"/>
              </a:rPr>
              <a:t>Staff and residents continue to be closely monitored for symptoms and we are working closely with the Public Health Unit to trace the healthcare worker’s movement throughout the facility. In an abundance of caution, public health has declared an outbreak at the </a:t>
            </a:r>
            <a:r>
              <a:rPr lang="en-CA" sz="1400" b="1" dirty="0" smtClean="0">
                <a:solidFill>
                  <a:srgbClr val="000000"/>
                </a:solidFill>
                <a:latin typeface="Arial" panose="020B0604020202020204" pitchFamily="34" charset="0"/>
                <a:ea typeface="Calibri" panose="020F0502020204030204" pitchFamily="34" charset="0"/>
                <a:cs typeface="Calibri" panose="020F0502020204030204" pitchFamily="34" charset="0"/>
              </a:rPr>
              <a:t>[insert type of congregate setting, e.g. senior’s home].  </a:t>
            </a:r>
            <a:endParaRPr lang="en-CA" sz="1400" b="1" dirty="0" smtClean="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spcAft>
                <a:spcPts val="0"/>
              </a:spcAft>
            </a:pPr>
            <a:endParaRPr lang="en-CA" sz="1400" dirty="0" smtClean="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342900" lvl="0" indent="-342900">
              <a:spcAft>
                <a:spcPts val="0"/>
              </a:spcAft>
              <a:buFont typeface="Symbol" panose="05050102010706020507" pitchFamily="18" charset="2"/>
              <a:buChar char=""/>
            </a:pPr>
            <a:r>
              <a:rPr lang="en-CA" sz="1400" dirty="0" smtClean="0">
                <a:solidFill>
                  <a:srgbClr val="000000"/>
                </a:solidFill>
                <a:latin typeface="Arial" panose="020B0604020202020204" pitchFamily="34" charset="0"/>
                <a:ea typeface="Calibri" panose="020F0502020204030204" pitchFamily="34" charset="0"/>
                <a:cs typeface="Calibri" panose="020F0502020204030204" pitchFamily="34" charset="0"/>
              </a:rPr>
              <a:t>Again</a:t>
            </a:r>
            <a:r>
              <a:rPr lang="en-CA" sz="1400" dirty="0">
                <a:solidFill>
                  <a:srgbClr val="000000"/>
                </a:solidFill>
                <a:latin typeface="Arial" panose="020B0604020202020204" pitchFamily="34" charset="0"/>
                <a:ea typeface="Calibri" panose="020F0502020204030204" pitchFamily="34" charset="0"/>
                <a:cs typeface="Calibri" panose="020F0502020204030204" pitchFamily="34" charset="0"/>
              </a:rPr>
              <a:t>, we want to assure you that the safety of our residents and staff remains our highest priority</a:t>
            </a:r>
            <a:r>
              <a:rPr lang="en-CA" sz="1400" dirty="0" smtClean="0">
                <a:solidFill>
                  <a:srgbClr val="000000"/>
                </a:solidFill>
                <a:latin typeface="Arial" panose="020B0604020202020204" pitchFamily="34" charset="0"/>
                <a:ea typeface="Calibri" panose="020F0502020204030204" pitchFamily="34" charset="0"/>
                <a:cs typeface="Calibri" panose="020F0502020204030204" pitchFamily="34" charset="0"/>
              </a:rPr>
              <a:t>. </a:t>
            </a:r>
            <a:r>
              <a:rPr lang="en-CA" sz="1400" b="1" dirty="0" smtClean="0">
                <a:solidFill>
                  <a:srgbClr val="000000"/>
                </a:solidFill>
                <a:latin typeface="Arial" panose="020B0604020202020204" pitchFamily="34" charset="0"/>
                <a:ea typeface="Calibri" panose="020F0502020204030204" pitchFamily="34" charset="0"/>
                <a:cs typeface="Calibri" panose="020F0502020204030204" pitchFamily="34" charset="0"/>
              </a:rPr>
              <a:t>[Insert </a:t>
            </a:r>
            <a:r>
              <a:rPr lang="en-CA" sz="1400" b="1" dirty="0">
                <a:solidFill>
                  <a:srgbClr val="000000"/>
                </a:solidFill>
                <a:latin typeface="Arial" panose="020B0604020202020204" pitchFamily="34" charset="0"/>
                <a:ea typeface="Calibri" panose="020F0502020204030204" pitchFamily="34" charset="0"/>
                <a:cs typeface="Calibri" panose="020F0502020204030204" pitchFamily="34" charset="0"/>
              </a:rPr>
              <a:t>name of congregate </a:t>
            </a:r>
            <a:r>
              <a:rPr lang="en-CA" sz="1400" b="1" dirty="0" smtClean="0">
                <a:solidFill>
                  <a:srgbClr val="000000"/>
                </a:solidFill>
                <a:latin typeface="Arial" panose="020B0604020202020204" pitchFamily="34" charset="0"/>
                <a:ea typeface="Calibri" panose="020F0502020204030204" pitchFamily="34" charset="0"/>
                <a:cs typeface="Calibri" panose="020F0502020204030204" pitchFamily="34" charset="0"/>
              </a:rPr>
              <a:t>living environment] </a:t>
            </a:r>
            <a:r>
              <a:rPr lang="en-CA" sz="1400" dirty="0" smtClean="0">
                <a:solidFill>
                  <a:srgbClr val="000000"/>
                </a:solidFill>
                <a:latin typeface="Arial" panose="020B0604020202020204" pitchFamily="34" charset="0"/>
                <a:ea typeface="Calibri" panose="020F0502020204030204" pitchFamily="34" charset="0"/>
                <a:cs typeface="Calibri" panose="020F0502020204030204" pitchFamily="34" charset="0"/>
              </a:rPr>
              <a:t>implemented </a:t>
            </a:r>
            <a:r>
              <a:rPr lang="en-CA" sz="1400" dirty="0">
                <a:solidFill>
                  <a:srgbClr val="000000"/>
                </a:solidFill>
                <a:latin typeface="Arial" panose="020B0604020202020204" pitchFamily="34" charset="0"/>
                <a:ea typeface="Calibri" panose="020F0502020204030204" pitchFamily="34" charset="0"/>
                <a:cs typeface="Calibri" panose="020F0502020204030204" pitchFamily="34" charset="0"/>
              </a:rPr>
              <a:t>strict measures early-on in the pandemic to ensure all infection control protocols were in place to contain the spread of COVID-19 and continues to take all precautions necessary, including twice-daily temperature checks for all </a:t>
            </a:r>
            <a:r>
              <a:rPr lang="en-CA" sz="1400" dirty="0" smtClean="0">
                <a:solidFill>
                  <a:srgbClr val="000000"/>
                </a:solidFill>
                <a:latin typeface="Arial" panose="020B0604020202020204" pitchFamily="34" charset="0"/>
                <a:ea typeface="Calibri" panose="020F0502020204030204" pitchFamily="34" charset="0"/>
                <a:cs typeface="Calibri" panose="020F0502020204030204" pitchFamily="34" charset="0"/>
              </a:rPr>
              <a:t>staff.</a:t>
            </a:r>
          </a:p>
          <a:p>
            <a:pPr lvl="0">
              <a:spcAft>
                <a:spcPts val="0"/>
              </a:spcAft>
            </a:pPr>
            <a:r>
              <a:rPr lang="en-CA" sz="1400" dirty="0">
                <a:latin typeface="Arial" panose="020B0604020202020204" pitchFamily="34" charset="0"/>
                <a:ea typeface="Times New Roman" panose="02020603050405020304" pitchFamily="18" charset="0"/>
              </a:rPr>
              <a:t> </a:t>
            </a:r>
            <a:endParaRPr lang="en-CA" sz="1400"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pPr>
            <a:r>
              <a:rPr lang="en-CA" sz="1400" dirty="0">
                <a:solidFill>
                  <a:srgbClr val="000000"/>
                </a:solidFill>
                <a:latin typeface="Arial" panose="020B0604020202020204" pitchFamily="34" charset="0"/>
                <a:ea typeface="Calibri" panose="020F0502020204030204" pitchFamily="34" charset="0"/>
                <a:cs typeface="Calibri" panose="020F0502020204030204" pitchFamily="34" charset="0"/>
              </a:rPr>
              <a:t>We will continue to keep you informed of any further developments.  If you have any questions, please don’t hesitate to </a:t>
            </a:r>
            <a:r>
              <a:rPr lang="en-CA" sz="1400" dirty="0" smtClean="0">
                <a:solidFill>
                  <a:srgbClr val="000000"/>
                </a:solidFill>
                <a:latin typeface="Arial" panose="020B0604020202020204" pitchFamily="34" charset="0"/>
                <a:ea typeface="Calibri" panose="020F0502020204030204" pitchFamily="34" charset="0"/>
                <a:cs typeface="Calibri" panose="020F0502020204030204" pitchFamily="34" charset="0"/>
              </a:rPr>
              <a:t>contact </a:t>
            </a:r>
            <a:r>
              <a:rPr lang="en-CA" sz="1400" b="1" dirty="0" smtClean="0">
                <a:solidFill>
                  <a:srgbClr val="000000"/>
                </a:solidFill>
                <a:latin typeface="Arial" panose="020B0604020202020204" pitchFamily="34" charset="0"/>
                <a:ea typeface="Calibri" panose="020F0502020204030204" pitchFamily="34" charset="0"/>
                <a:cs typeface="Calibri" panose="020F0502020204030204" pitchFamily="34" charset="0"/>
              </a:rPr>
              <a:t>[insert name, title and contact information]</a:t>
            </a:r>
            <a:r>
              <a:rPr lang="en-CA" sz="1400" dirty="0" smtClean="0">
                <a:solidFill>
                  <a:srgbClr val="000000"/>
                </a:solidFill>
                <a:latin typeface="Arial" panose="020B0604020202020204" pitchFamily="34" charset="0"/>
                <a:ea typeface="Calibri" panose="020F0502020204030204" pitchFamily="34" charset="0"/>
                <a:cs typeface="Calibri" panose="020F0502020204030204" pitchFamily="34" charset="0"/>
              </a:rPr>
              <a:t>.</a:t>
            </a:r>
            <a:endParaRPr lang="en-CA" sz="1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457200">
              <a:spcAft>
                <a:spcPts val="0"/>
              </a:spcAft>
            </a:pPr>
            <a:r>
              <a:rPr lang="en-CA" dirty="0">
                <a:solidFill>
                  <a:srgbClr val="000000"/>
                </a:solidFill>
                <a:latin typeface="Arial" panose="020B0604020202020204" pitchFamily="34" charset="0"/>
                <a:ea typeface="Calibri" panose="020F0502020204030204" pitchFamily="34" charset="0"/>
                <a:cs typeface="Calibri" panose="020F0502020204030204" pitchFamily="34" charset="0"/>
              </a:rPr>
              <a:t>	</a:t>
            </a:r>
            <a:endParaRPr lang="en-CA"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58032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i="1" dirty="0"/>
              <a:t>Process and </a:t>
            </a:r>
            <a:r>
              <a:rPr lang="en-US" sz="5400" i="1" dirty="0" smtClean="0"/>
              <a:t>Notifications</a:t>
            </a:r>
            <a:endParaRPr lang="en-US" sz="5400" dirty="0"/>
          </a:p>
        </p:txBody>
      </p:sp>
    </p:spTree>
    <p:extLst>
      <p:ext uri="{BB962C8B-B14F-4D97-AF65-F5344CB8AC3E}">
        <p14:creationId xmlns:p14="http://schemas.microsoft.com/office/powerpoint/2010/main" val="2362296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2" y="122803"/>
            <a:ext cx="10515600" cy="800219"/>
          </a:xfrm>
        </p:spPr>
        <p:txBody>
          <a:bodyPr>
            <a:normAutofit fontScale="90000"/>
          </a:bodyPr>
          <a:lstStyle/>
          <a:p>
            <a:r>
              <a:rPr lang="en-US" dirty="0" smtClean="0"/>
              <a:t>Example: </a:t>
            </a:r>
            <a:r>
              <a:rPr lang="en-CA" dirty="0"/>
              <a:t>Royal Victoria Regional Health </a:t>
            </a:r>
            <a:r>
              <a:rPr lang="en-CA" dirty="0" smtClean="0"/>
              <a:t>Centre’s </a:t>
            </a:r>
            <a:r>
              <a:rPr lang="en-US" dirty="0" smtClean="0"/>
              <a:t>News Release Regarding Staff Testing Positive for COVID-19 </a:t>
            </a:r>
            <a:endParaRPr lang="en-US" dirty="0"/>
          </a:p>
        </p:txBody>
      </p:sp>
      <p:sp>
        <p:nvSpPr>
          <p:cNvPr id="4" name="Slide Number Placeholder 3"/>
          <p:cNvSpPr>
            <a:spLocks noGrp="1"/>
          </p:cNvSpPr>
          <p:nvPr>
            <p:ph type="sldNum" sz="quarter" idx="12"/>
          </p:nvPr>
        </p:nvSpPr>
        <p:spPr/>
        <p:txBody>
          <a:bodyPr/>
          <a:lstStyle/>
          <a:p>
            <a:fld id="{39BD1827-BA23-4F55-BD5D-4D7FF3CE22F9}" type="slidenum">
              <a:rPr lang="en-CA" smtClean="0"/>
              <a:t>30</a:t>
            </a:fld>
            <a:endParaRPr lang="en-CA" dirty="0"/>
          </a:p>
        </p:txBody>
      </p:sp>
      <p:sp>
        <p:nvSpPr>
          <p:cNvPr id="5" name="Rectangle 4"/>
          <p:cNvSpPr/>
          <p:nvPr/>
        </p:nvSpPr>
        <p:spPr>
          <a:xfrm>
            <a:off x="759542" y="1299673"/>
            <a:ext cx="11038901" cy="1477328"/>
          </a:xfrm>
          <a:prstGeom prst="rect">
            <a:avLst/>
          </a:prstGeom>
        </p:spPr>
        <p:txBody>
          <a:bodyPr wrap="square">
            <a:spAutoFit/>
          </a:bodyPr>
          <a:lstStyle/>
          <a:p>
            <a:pPr lvl="0"/>
            <a:endParaRPr lang="en-CA" dirty="0"/>
          </a:p>
          <a:p>
            <a:pPr lvl="0"/>
            <a:endParaRPr lang="en-CA" dirty="0" smtClean="0"/>
          </a:p>
          <a:p>
            <a:pPr lvl="0"/>
            <a:endParaRPr lang="en-CA" dirty="0"/>
          </a:p>
          <a:p>
            <a:pPr lvl="0"/>
            <a:endParaRPr lang="en-CA" dirty="0" smtClean="0"/>
          </a:p>
          <a:p>
            <a:pPr lvl="0"/>
            <a:endParaRPr lang="en-CA" dirty="0"/>
          </a:p>
        </p:txBody>
      </p:sp>
      <p:sp>
        <p:nvSpPr>
          <p:cNvPr id="6" name="Rectangle 5"/>
          <p:cNvSpPr/>
          <p:nvPr/>
        </p:nvSpPr>
        <p:spPr>
          <a:xfrm>
            <a:off x="759542" y="854198"/>
            <a:ext cx="11214744" cy="3262432"/>
          </a:xfrm>
          <a:prstGeom prst="rect">
            <a:avLst/>
          </a:prstGeom>
        </p:spPr>
        <p:txBody>
          <a:bodyPr wrap="square">
            <a:spAutoFit/>
          </a:bodyPr>
          <a:lstStyle/>
          <a:p>
            <a:endParaRPr lang="en-CA" sz="2400" b="1" dirty="0" smtClean="0">
              <a:solidFill>
                <a:srgbClr val="005399"/>
              </a:solidFill>
            </a:endParaRPr>
          </a:p>
          <a:p>
            <a:endParaRPr lang="en-CA" sz="2400" b="1" dirty="0">
              <a:solidFill>
                <a:srgbClr val="005399"/>
              </a:solidFill>
              <a:latin typeface="+mj-lt"/>
              <a:ea typeface="+mj-ea"/>
              <a:cs typeface="+mj-cs"/>
            </a:endParaRPr>
          </a:p>
          <a:p>
            <a:endParaRPr lang="en-CA" sz="3200" b="1" dirty="0" smtClean="0">
              <a:solidFill>
                <a:schemeClr val="bg2"/>
              </a:solidFill>
            </a:endParaRPr>
          </a:p>
          <a:p>
            <a:endParaRPr lang="en-CA" b="1" dirty="0">
              <a:solidFill>
                <a:schemeClr val="bg2"/>
              </a:solidFill>
            </a:endParaRPr>
          </a:p>
          <a:p>
            <a:endParaRPr lang="en-CA" b="1" dirty="0" smtClean="0">
              <a:solidFill>
                <a:schemeClr val="bg2"/>
              </a:solidFill>
            </a:endParaRPr>
          </a:p>
          <a:p>
            <a:endParaRPr lang="en-CA" b="1" dirty="0">
              <a:solidFill>
                <a:schemeClr val="bg2"/>
              </a:solidFill>
            </a:endParaRPr>
          </a:p>
          <a:p>
            <a:endParaRPr lang="en-CA" b="1" dirty="0" smtClean="0">
              <a:solidFill>
                <a:schemeClr val="bg2"/>
              </a:solidFill>
            </a:endParaRPr>
          </a:p>
          <a:p>
            <a:endParaRPr lang="en-CA" b="1" dirty="0" smtClean="0">
              <a:solidFill>
                <a:schemeClr val="bg2"/>
              </a:solidFill>
            </a:endParaRPr>
          </a:p>
          <a:p>
            <a:pPr marL="285750" indent="-285750">
              <a:buFont typeface="Arial" panose="020B0604020202020204" pitchFamily="34" charset="0"/>
              <a:buChar char="•"/>
            </a:pPr>
            <a:endParaRPr lang="en-CA" dirty="0"/>
          </a:p>
          <a:p>
            <a:endParaRPr lang="en-CA" dirty="0" smtClean="0"/>
          </a:p>
        </p:txBody>
      </p:sp>
      <p:pic>
        <p:nvPicPr>
          <p:cNvPr id="3" name="Picture 2"/>
          <p:cNvPicPr>
            <a:picLocks noChangeAspect="1"/>
          </p:cNvPicPr>
          <p:nvPr/>
        </p:nvPicPr>
        <p:blipFill>
          <a:blip r:embed="rId2"/>
          <a:stretch>
            <a:fillRect/>
          </a:stretch>
        </p:blipFill>
        <p:spPr>
          <a:xfrm>
            <a:off x="2870199" y="982014"/>
            <a:ext cx="6565069" cy="5160275"/>
          </a:xfrm>
          <a:prstGeom prst="rect">
            <a:avLst/>
          </a:prstGeom>
        </p:spPr>
      </p:pic>
    </p:spTree>
    <p:extLst>
      <p:ext uri="{BB962C8B-B14F-4D97-AF65-F5344CB8AC3E}">
        <p14:creationId xmlns:p14="http://schemas.microsoft.com/office/powerpoint/2010/main" val="1842667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9542" y="579363"/>
            <a:ext cx="10515600" cy="995145"/>
          </a:xfrm>
        </p:spPr>
        <p:txBody>
          <a:bodyPr>
            <a:noAutofit/>
          </a:bodyPr>
          <a:lstStyle/>
          <a:p>
            <a:r>
              <a:rPr lang="en-US" dirty="0" smtClean="0"/>
              <a:t>Example: Trillium Health Partners’ Statement for Website and Social Media regarding first COVID-related patient death</a:t>
            </a:r>
            <a:endParaRPr lang="en-US" dirty="0"/>
          </a:p>
        </p:txBody>
      </p:sp>
      <p:sp>
        <p:nvSpPr>
          <p:cNvPr id="4" name="Slide Number Placeholder 3"/>
          <p:cNvSpPr>
            <a:spLocks noGrp="1"/>
          </p:cNvSpPr>
          <p:nvPr>
            <p:ph type="sldNum" sz="quarter" idx="12"/>
          </p:nvPr>
        </p:nvSpPr>
        <p:spPr/>
        <p:txBody>
          <a:bodyPr/>
          <a:lstStyle/>
          <a:p>
            <a:fld id="{39BD1827-BA23-4F55-BD5D-4D7FF3CE22F9}" type="slidenum">
              <a:rPr lang="en-CA" smtClean="0"/>
              <a:t>31</a:t>
            </a:fld>
            <a:endParaRPr lang="en-CA" dirty="0"/>
          </a:p>
        </p:txBody>
      </p:sp>
      <p:sp>
        <p:nvSpPr>
          <p:cNvPr id="5" name="Rectangle 4"/>
          <p:cNvSpPr/>
          <p:nvPr/>
        </p:nvSpPr>
        <p:spPr>
          <a:xfrm>
            <a:off x="759542" y="1299673"/>
            <a:ext cx="11038901" cy="1477328"/>
          </a:xfrm>
          <a:prstGeom prst="rect">
            <a:avLst/>
          </a:prstGeom>
        </p:spPr>
        <p:txBody>
          <a:bodyPr wrap="square">
            <a:spAutoFit/>
          </a:bodyPr>
          <a:lstStyle/>
          <a:p>
            <a:pPr lvl="0"/>
            <a:endParaRPr lang="en-CA" dirty="0"/>
          </a:p>
          <a:p>
            <a:pPr lvl="0"/>
            <a:endParaRPr lang="en-CA" dirty="0" smtClean="0"/>
          </a:p>
          <a:p>
            <a:pPr lvl="0"/>
            <a:endParaRPr lang="en-CA" dirty="0"/>
          </a:p>
          <a:p>
            <a:pPr lvl="0"/>
            <a:endParaRPr lang="en-CA" dirty="0" smtClean="0"/>
          </a:p>
          <a:p>
            <a:pPr lvl="0"/>
            <a:endParaRPr lang="en-CA" dirty="0"/>
          </a:p>
        </p:txBody>
      </p:sp>
      <p:sp>
        <p:nvSpPr>
          <p:cNvPr id="6" name="Rectangle 5"/>
          <p:cNvSpPr/>
          <p:nvPr/>
        </p:nvSpPr>
        <p:spPr>
          <a:xfrm>
            <a:off x="759542" y="854198"/>
            <a:ext cx="11214744" cy="3262432"/>
          </a:xfrm>
          <a:prstGeom prst="rect">
            <a:avLst/>
          </a:prstGeom>
        </p:spPr>
        <p:txBody>
          <a:bodyPr wrap="square">
            <a:spAutoFit/>
          </a:bodyPr>
          <a:lstStyle/>
          <a:p>
            <a:endParaRPr lang="en-CA" sz="2400" b="1" dirty="0" smtClean="0">
              <a:solidFill>
                <a:srgbClr val="005399"/>
              </a:solidFill>
            </a:endParaRPr>
          </a:p>
          <a:p>
            <a:endParaRPr lang="en-CA" sz="2400" b="1" dirty="0">
              <a:solidFill>
                <a:srgbClr val="005399"/>
              </a:solidFill>
              <a:latin typeface="+mj-lt"/>
              <a:ea typeface="+mj-ea"/>
              <a:cs typeface="+mj-cs"/>
            </a:endParaRPr>
          </a:p>
          <a:p>
            <a:endParaRPr lang="en-CA" sz="3200" b="1" dirty="0" smtClean="0">
              <a:solidFill>
                <a:schemeClr val="bg2"/>
              </a:solidFill>
            </a:endParaRPr>
          </a:p>
          <a:p>
            <a:endParaRPr lang="en-CA" b="1" dirty="0">
              <a:solidFill>
                <a:schemeClr val="bg2"/>
              </a:solidFill>
            </a:endParaRPr>
          </a:p>
          <a:p>
            <a:endParaRPr lang="en-CA" b="1" dirty="0" smtClean="0">
              <a:solidFill>
                <a:schemeClr val="bg2"/>
              </a:solidFill>
            </a:endParaRPr>
          </a:p>
          <a:p>
            <a:endParaRPr lang="en-CA" b="1" dirty="0">
              <a:solidFill>
                <a:schemeClr val="bg2"/>
              </a:solidFill>
            </a:endParaRPr>
          </a:p>
          <a:p>
            <a:endParaRPr lang="en-CA" b="1" dirty="0" smtClean="0">
              <a:solidFill>
                <a:schemeClr val="bg2"/>
              </a:solidFill>
            </a:endParaRPr>
          </a:p>
          <a:p>
            <a:endParaRPr lang="en-CA" b="1" dirty="0" smtClean="0">
              <a:solidFill>
                <a:schemeClr val="bg2"/>
              </a:solidFill>
            </a:endParaRPr>
          </a:p>
          <a:p>
            <a:pPr marL="285750" indent="-285750">
              <a:buFont typeface="Arial" panose="020B0604020202020204" pitchFamily="34" charset="0"/>
              <a:buChar char="•"/>
            </a:pPr>
            <a:endParaRPr lang="en-CA" dirty="0"/>
          </a:p>
          <a:p>
            <a:endParaRPr lang="en-CA" dirty="0" smtClean="0"/>
          </a:p>
        </p:txBody>
      </p:sp>
      <p:sp>
        <p:nvSpPr>
          <p:cNvPr id="7" name="TextBox 6"/>
          <p:cNvSpPr txBox="1"/>
          <p:nvPr/>
        </p:nvSpPr>
        <p:spPr>
          <a:xfrm>
            <a:off x="591805" y="854198"/>
            <a:ext cx="11374373" cy="830997"/>
          </a:xfrm>
          <a:prstGeom prst="rect">
            <a:avLst/>
          </a:prstGeom>
          <a:noFill/>
        </p:spPr>
        <p:txBody>
          <a:bodyPr wrap="square" rtlCol="0">
            <a:spAutoFit/>
          </a:bodyPr>
          <a:lstStyle/>
          <a:p>
            <a:endParaRPr lang="en-CA" sz="1600" dirty="0"/>
          </a:p>
          <a:p>
            <a:r>
              <a:rPr lang="en-CA" sz="1600" dirty="0"/>
              <a:t> </a:t>
            </a:r>
          </a:p>
          <a:p>
            <a:endParaRPr lang="en-CA" sz="1600" dirty="0"/>
          </a:p>
        </p:txBody>
      </p:sp>
      <p:pic>
        <p:nvPicPr>
          <p:cNvPr id="8" name="Picture 7"/>
          <p:cNvPicPr>
            <a:picLocks noChangeAspect="1"/>
          </p:cNvPicPr>
          <p:nvPr/>
        </p:nvPicPr>
        <p:blipFill>
          <a:blip r:embed="rId2"/>
          <a:stretch>
            <a:fillRect/>
          </a:stretch>
        </p:blipFill>
        <p:spPr>
          <a:xfrm>
            <a:off x="2483278" y="1849343"/>
            <a:ext cx="7591425" cy="4000500"/>
          </a:xfrm>
          <a:prstGeom prst="rect">
            <a:avLst/>
          </a:prstGeom>
        </p:spPr>
      </p:pic>
    </p:spTree>
    <p:extLst>
      <p:ext uri="{BB962C8B-B14F-4D97-AF65-F5344CB8AC3E}">
        <p14:creationId xmlns:p14="http://schemas.microsoft.com/office/powerpoint/2010/main" val="4042440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9542" y="109755"/>
            <a:ext cx="10515600" cy="1020545"/>
          </a:xfrm>
        </p:spPr>
        <p:txBody>
          <a:bodyPr>
            <a:noAutofit/>
          </a:bodyPr>
          <a:lstStyle/>
          <a:p>
            <a:r>
              <a:rPr lang="en-US" dirty="0" smtClean="0"/>
              <a:t>Example: William Osler Health System’s Media Statement Regarding COVID-related Staff Death</a:t>
            </a:r>
            <a:endParaRPr lang="en-US" dirty="0"/>
          </a:p>
        </p:txBody>
      </p:sp>
      <p:sp>
        <p:nvSpPr>
          <p:cNvPr id="4" name="Slide Number Placeholder 3"/>
          <p:cNvSpPr>
            <a:spLocks noGrp="1"/>
          </p:cNvSpPr>
          <p:nvPr>
            <p:ph type="sldNum" sz="quarter" idx="12"/>
          </p:nvPr>
        </p:nvSpPr>
        <p:spPr/>
        <p:txBody>
          <a:bodyPr/>
          <a:lstStyle/>
          <a:p>
            <a:fld id="{39BD1827-BA23-4F55-BD5D-4D7FF3CE22F9}" type="slidenum">
              <a:rPr lang="en-CA" smtClean="0"/>
              <a:t>32</a:t>
            </a:fld>
            <a:endParaRPr lang="en-CA" dirty="0"/>
          </a:p>
        </p:txBody>
      </p:sp>
      <p:sp>
        <p:nvSpPr>
          <p:cNvPr id="5" name="Rectangle 4"/>
          <p:cNvSpPr/>
          <p:nvPr/>
        </p:nvSpPr>
        <p:spPr>
          <a:xfrm>
            <a:off x="759542" y="1299673"/>
            <a:ext cx="11038901" cy="1477328"/>
          </a:xfrm>
          <a:prstGeom prst="rect">
            <a:avLst/>
          </a:prstGeom>
        </p:spPr>
        <p:txBody>
          <a:bodyPr wrap="square">
            <a:spAutoFit/>
          </a:bodyPr>
          <a:lstStyle/>
          <a:p>
            <a:pPr lvl="0"/>
            <a:endParaRPr lang="en-CA" dirty="0"/>
          </a:p>
          <a:p>
            <a:pPr lvl="0"/>
            <a:endParaRPr lang="en-CA" dirty="0" smtClean="0"/>
          </a:p>
          <a:p>
            <a:pPr lvl="0"/>
            <a:endParaRPr lang="en-CA" dirty="0"/>
          </a:p>
          <a:p>
            <a:pPr lvl="0"/>
            <a:endParaRPr lang="en-CA" dirty="0" smtClean="0"/>
          </a:p>
          <a:p>
            <a:pPr lvl="0"/>
            <a:endParaRPr lang="en-CA" dirty="0"/>
          </a:p>
        </p:txBody>
      </p:sp>
      <p:sp>
        <p:nvSpPr>
          <p:cNvPr id="6" name="Rectangle 5"/>
          <p:cNvSpPr/>
          <p:nvPr/>
        </p:nvSpPr>
        <p:spPr>
          <a:xfrm>
            <a:off x="759542" y="854198"/>
            <a:ext cx="11214744" cy="3262432"/>
          </a:xfrm>
          <a:prstGeom prst="rect">
            <a:avLst/>
          </a:prstGeom>
        </p:spPr>
        <p:txBody>
          <a:bodyPr wrap="square">
            <a:spAutoFit/>
          </a:bodyPr>
          <a:lstStyle/>
          <a:p>
            <a:endParaRPr lang="en-CA" sz="2400" b="1" dirty="0" smtClean="0">
              <a:solidFill>
                <a:srgbClr val="005399"/>
              </a:solidFill>
            </a:endParaRPr>
          </a:p>
          <a:p>
            <a:endParaRPr lang="en-CA" sz="2400" b="1" dirty="0">
              <a:solidFill>
                <a:srgbClr val="005399"/>
              </a:solidFill>
              <a:latin typeface="+mj-lt"/>
              <a:ea typeface="+mj-ea"/>
              <a:cs typeface="+mj-cs"/>
            </a:endParaRPr>
          </a:p>
          <a:p>
            <a:endParaRPr lang="en-CA" sz="3200" b="1" dirty="0" smtClean="0">
              <a:solidFill>
                <a:schemeClr val="bg2"/>
              </a:solidFill>
            </a:endParaRPr>
          </a:p>
          <a:p>
            <a:endParaRPr lang="en-CA" b="1" dirty="0">
              <a:solidFill>
                <a:schemeClr val="bg2"/>
              </a:solidFill>
            </a:endParaRPr>
          </a:p>
          <a:p>
            <a:endParaRPr lang="en-CA" b="1" dirty="0" smtClean="0">
              <a:solidFill>
                <a:schemeClr val="bg2"/>
              </a:solidFill>
            </a:endParaRPr>
          </a:p>
          <a:p>
            <a:endParaRPr lang="en-CA" b="1" dirty="0">
              <a:solidFill>
                <a:schemeClr val="bg2"/>
              </a:solidFill>
            </a:endParaRPr>
          </a:p>
          <a:p>
            <a:endParaRPr lang="en-CA" b="1" dirty="0" smtClean="0">
              <a:solidFill>
                <a:schemeClr val="bg2"/>
              </a:solidFill>
            </a:endParaRPr>
          </a:p>
          <a:p>
            <a:endParaRPr lang="en-CA" b="1" dirty="0" smtClean="0">
              <a:solidFill>
                <a:schemeClr val="bg2"/>
              </a:solidFill>
            </a:endParaRPr>
          </a:p>
          <a:p>
            <a:pPr marL="285750" indent="-285750">
              <a:buFont typeface="Arial" panose="020B0604020202020204" pitchFamily="34" charset="0"/>
              <a:buChar char="•"/>
            </a:pPr>
            <a:endParaRPr lang="en-CA" dirty="0"/>
          </a:p>
          <a:p>
            <a:endParaRPr lang="en-CA" dirty="0" smtClean="0"/>
          </a:p>
        </p:txBody>
      </p:sp>
      <p:sp>
        <p:nvSpPr>
          <p:cNvPr id="7" name="TextBox 6"/>
          <p:cNvSpPr txBox="1"/>
          <p:nvPr/>
        </p:nvSpPr>
        <p:spPr>
          <a:xfrm>
            <a:off x="591805" y="854198"/>
            <a:ext cx="11374373" cy="830997"/>
          </a:xfrm>
          <a:prstGeom prst="rect">
            <a:avLst/>
          </a:prstGeom>
          <a:noFill/>
        </p:spPr>
        <p:txBody>
          <a:bodyPr wrap="square" rtlCol="0">
            <a:spAutoFit/>
          </a:bodyPr>
          <a:lstStyle/>
          <a:p>
            <a:endParaRPr lang="en-CA" sz="1600" dirty="0"/>
          </a:p>
          <a:p>
            <a:r>
              <a:rPr lang="en-CA" sz="1600" dirty="0"/>
              <a:t> </a:t>
            </a:r>
          </a:p>
          <a:p>
            <a:endParaRPr lang="en-CA" sz="1600" dirty="0"/>
          </a:p>
        </p:txBody>
      </p:sp>
      <p:pic>
        <p:nvPicPr>
          <p:cNvPr id="3" name="Picture 2"/>
          <p:cNvPicPr>
            <a:picLocks noChangeAspect="1"/>
          </p:cNvPicPr>
          <p:nvPr/>
        </p:nvPicPr>
        <p:blipFill>
          <a:blip r:embed="rId2"/>
          <a:stretch>
            <a:fillRect/>
          </a:stretch>
        </p:blipFill>
        <p:spPr>
          <a:xfrm>
            <a:off x="509587" y="1552575"/>
            <a:ext cx="11172825" cy="3752850"/>
          </a:xfrm>
          <a:prstGeom prst="rect">
            <a:avLst/>
          </a:prstGeom>
        </p:spPr>
      </p:pic>
    </p:spTree>
    <p:extLst>
      <p:ext uri="{BB962C8B-B14F-4D97-AF65-F5344CB8AC3E}">
        <p14:creationId xmlns:p14="http://schemas.microsoft.com/office/powerpoint/2010/main" val="3338055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2" y="172685"/>
            <a:ext cx="10515600" cy="749789"/>
          </a:xfrm>
        </p:spPr>
        <p:txBody>
          <a:bodyPr>
            <a:normAutofit fontScale="90000"/>
          </a:bodyPr>
          <a:lstStyle/>
          <a:p>
            <a:r>
              <a:rPr lang="en-US" dirty="0" smtClean="0"/>
              <a:t>Example: Trillium Health Partners’ Media Response Regarding Outbreak</a:t>
            </a:r>
            <a:endParaRPr lang="en-US" dirty="0"/>
          </a:p>
        </p:txBody>
      </p:sp>
      <p:sp>
        <p:nvSpPr>
          <p:cNvPr id="4" name="Slide Number Placeholder 3"/>
          <p:cNvSpPr>
            <a:spLocks noGrp="1"/>
          </p:cNvSpPr>
          <p:nvPr>
            <p:ph type="sldNum" sz="quarter" idx="12"/>
          </p:nvPr>
        </p:nvSpPr>
        <p:spPr/>
        <p:txBody>
          <a:bodyPr/>
          <a:lstStyle/>
          <a:p>
            <a:fld id="{39BD1827-BA23-4F55-BD5D-4D7FF3CE22F9}" type="slidenum">
              <a:rPr lang="en-CA" smtClean="0"/>
              <a:t>33</a:t>
            </a:fld>
            <a:endParaRPr lang="en-CA" dirty="0"/>
          </a:p>
        </p:txBody>
      </p:sp>
      <p:sp>
        <p:nvSpPr>
          <p:cNvPr id="5" name="Rectangle 4"/>
          <p:cNvSpPr/>
          <p:nvPr/>
        </p:nvSpPr>
        <p:spPr>
          <a:xfrm>
            <a:off x="759542" y="1299673"/>
            <a:ext cx="11038901" cy="1477328"/>
          </a:xfrm>
          <a:prstGeom prst="rect">
            <a:avLst/>
          </a:prstGeom>
        </p:spPr>
        <p:txBody>
          <a:bodyPr wrap="square">
            <a:spAutoFit/>
          </a:bodyPr>
          <a:lstStyle/>
          <a:p>
            <a:pPr lvl="0"/>
            <a:endParaRPr lang="en-CA" dirty="0"/>
          </a:p>
          <a:p>
            <a:pPr lvl="0"/>
            <a:endParaRPr lang="en-CA" dirty="0" smtClean="0"/>
          </a:p>
          <a:p>
            <a:pPr lvl="0"/>
            <a:endParaRPr lang="en-CA" dirty="0"/>
          </a:p>
          <a:p>
            <a:pPr lvl="0"/>
            <a:endParaRPr lang="en-CA" dirty="0" smtClean="0"/>
          </a:p>
          <a:p>
            <a:pPr lvl="0"/>
            <a:endParaRPr lang="en-CA" dirty="0"/>
          </a:p>
        </p:txBody>
      </p:sp>
      <p:sp>
        <p:nvSpPr>
          <p:cNvPr id="6" name="Rectangle 5"/>
          <p:cNvSpPr/>
          <p:nvPr/>
        </p:nvSpPr>
        <p:spPr>
          <a:xfrm>
            <a:off x="759542" y="854198"/>
            <a:ext cx="11214744" cy="3262432"/>
          </a:xfrm>
          <a:prstGeom prst="rect">
            <a:avLst/>
          </a:prstGeom>
        </p:spPr>
        <p:txBody>
          <a:bodyPr wrap="square">
            <a:spAutoFit/>
          </a:bodyPr>
          <a:lstStyle/>
          <a:p>
            <a:endParaRPr lang="en-CA" sz="2400" b="1" dirty="0" smtClean="0">
              <a:solidFill>
                <a:srgbClr val="005399"/>
              </a:solidFill>
            </a:endParaRPr>
          </a:p>
          <a:p>
            <a:endParaRPr lang="en-CA" sz="2400" b="1" dirty="0">
              <a:solidFill>
                <a:srgbClr val="005399"/>
              </a:solidFill>
              <a:latin typeface="+mj-lt"/>
              <a:ea typeface="+mj-ea"/>
              <a:cs typeface="+mj-cs"/>
            </a:endParaRPr>
          </a:p>
          <a:p>
            <a:endParaRPr lang="en-CA" sz="3200" b="1" dirty="0" smtClean="0">
              <a:solidFill>
                <a:schemeClr val="bg2"/>
              </a:solidFill>
            </a:endParaRPr>
          </a:p>
          <a:p>
            <a:endParaRPr lang="en-CA" b="1" dirty="0">
              <a:solidFill>
                <a:schemeClr val="bg2"/>
              </a:solidFill>
            </a:endParaRPr>
          </a:p>
          <a:p>
            <a:endParaRPr lang="en-CA" b="1" dirty="0" smtClean="0">
              <a:solidFill>
                <a:schemeClr val="bg2"/>
              </a:solidFill>
            </a:endParaRPr>
          </a:p>
          <a:p>
            <a:endParaRPr lang="en-CA" b="1" dirty="0">
              <a:solidFill>
                <a:schemeClr val="bg2"/>
              </a:solidFill>
            </a:endParaRPr>
          </a:p>
          <a:p>
            <a:endParaRPr lang="en-CA" b="1" dirty="0" smtClean="0">
              <a:solidFill>
                <a:schemeClr val="bg2"/>
              </a:solidFill>
            </a:endParaRPr>
          </a:p>
          <a:p>
            <a:endParaRPr lang="en-CA" b="1" dirty="0" smtClean="0">
              <a:solidFill>
                <a:schemeClr val="bg2"/>
              </a:solidFill>
            </a:endParaRPr>
          </a:p>
          <a:p>
            <a:pPr marL="285750" indent="-285750">
              <a:buFont typeface="Arial" panose="020B0604020202020204" pitchFamily="34" charset="0"/>
              <a:buChar char="•"/>
            </a:pPr>
            <a:endParaRPr lang="en-CA" dirty="0"/>
          </a:p>
          <a:p>
            <a:endParaRPr lang="en-CA" dirty="0" smtClean="0"/>
          </a:p>
        </p:txBody>
      </p:sp>
      <p:sp>
        <p:nvSpPr>
          <p:cNvPr id="7" name="TextBox 6"/>
          <p:cNvSpPr txBox="1"/>
          <p:nvPr/>
        </p:nvSpPr>
        <p:spPr>
          <a:xfrm>
            <a:off x="621792" y="922474"/>
            <a:ext cx="11374373" cy="5816977"/>
          </a:xfrm>
          <a:prstGeom prst="rect">
            <a:avLst/>
          </a:prstGeom>
          <a:noFill/>
        </p:spPr>
        <p:txBody>
          <a:bodyPr wrap="square" rtlCol="0">
            <a:spAutoFit/>
          </a:bodyPr>
          <a:lstStyle/>
          <a:p>
            <a:r>
              <a:rPr lang="en-CA" sz="1100" b="1" dirty="0" smtClean="0"/>
              <a:t>Question:</a:t>
            </a:r>
          </a:p>
          <a:p>
            <a:r>
              <a:rPr lang="en-CA" sz="1100" dirty="0" smtClean="0"/>
              <a:t>Your </a:t>
            </a:r>
            <a:r>
              <a:rPr lang="en-CA" sz="1100" dirty="0"/>
              <a:t>website is </a:t>
            </a:r>
            <a:r>
              <a:rPr lang="en-CA" sz="1100" dirty="0" smtClean="0"/>
              <a:t>reporting </a:t>
            </a:r>
            <a:r>
              <a:rPr lang="en-CA" sz="1100" dirty="0"/>
              <a:t>5 outbreaks at specific units </a:t>
            </a:r>
            <a:r>
              <a:rPr lang="en-CA" sz="1100" dirty="0" smtClean="0"/>
              <a:t>at your hospitals, are </a:t>
            </a:r>
            <a:r>
              <a:rPr lang="en-CA" sz="1100" dirty="0"/>
              <a:t>you able to provide specific numbers for each of these units</a:t>
            </a:r>
            <a:r>
              <a:rPr lang="en-CA" sz="1100" dirty="0" smtClean="0"/>
              <a:t>?</a:t>
            </a:r>
          </a:p>
          <a:p>
            <a:endParaRPr lang="en-CA" sz="1100" dirty="0" smtClean="0"/>
          </a:p>
          <a:p>
            <a:r>
              <a:rPr lang="en-CA" sz="1100" b="1" dirty="0" smtClean="0"/>
              <a:t>Response: </a:t>
            </a:r>
          </a:p>
          <a:p>
            <a:r>
              <a:rPr lang="en-CA" sz="1100" dirty="0" smtClean="0"/>
              <a:t>The </a:t>
            </a:r>
            <a:r>
              <a:rPr lang="en-CA" sz="1100" dirty="0"/>
              <a:t>current public health guideline for an outbreak is defined as when a unit has two or more patients who test positive for a respiratory illness (e.g. flu), acquired in hospital, within 48 hours. There is currently no formal guideline specific to a COVID-19 outbreak. </a:t>
            </a:r>
          </a:p>
          <a:p>
            <a:r>
              <a:rPr lang="en-CA" sz="1100" dirty="0"/>
              <a:t> </a:t>
            </a:r>
          </a:p>
          <a:p>
            <a:r>
              <a:rPr lang="en-CA" sz="1100" dirty="0"/>
              <a:t>In the absence of this, and in consultation with </a:t>
            </a:r>
            <a:r>
              <a:rPr lang="en-CA" sz="1100" dirty="0" smtClean="0"/>
              <a:t>Peel </a:t>
            </a:r>
            <a:r>
              <a:rPr lang="en-CA" sz="1100" dirty="0"/>
              <a:t>Public Health, we are using a more stringent definition for a COVID-19 outbreak.  Specifically we are defining a COVID-19 outbreak as </a:t>
            </a:r>
            <a:r>
              <a:rPr lang="en-CA" sz="1100" dirty="0" smtClean="0"/>
              <a:t>two or more patients and/or staff with confirmed COVID-19 identified within a five day period where there is a reasonable epidemiological link between the cases. We </a:t>
            </a:r>
            <a:r>
              <a:rPr lang="en-CA" sz="1100" dirty="0"/>
              <a:t>continue to work in partnership with the region and province on a formal definition and will continue to use the above definition in the interim.</a:t>
            </a:r>
          </a:p>
          <a:p>
            <a:r>
              <a:rPr lang="en-CA" sz="1100" dirty="0"/>
              <a:t> </a:t>
            </a:r>
          </a:p>
          <a:p>
            <a:r>
              <a:rPr lang="en-CA" sz="1100" dirty="0"/>
              <a:t>Currently, there are five COVID-19 outbreaks that are in effect at THP. Please note that the numbers provided below are from when the respective outbreaks were declared.</a:t>
            </a:r>
          </a:p>
          <a:p>
            <a:r>
              <a:rPr lang="en-CA" sz="1100" b="1" dirty="0" smtClean="0"/>
              <a:t>Unit 4B Medicine at Mississauga Hospital (outbreak declared on April 9)</a:t>
            </a:r>
            <a:endParaRPr lang="en-CA" sz="1100" dirty="0" smtClean="0"/>
          </a:p>
          <a:p>
            <a:r>
              <a:rPr lang="en-CA" sz="1100" dirty="0" smtClean="0"/>
              <a:t>Seven health care workers on Unit 4B at Mississauga Hospital tested positive for COVID-19</a:t>
            </a:r>
          </a:p>
          <a:p>
            <a:r>
              <a:rPr lang="en-CA" sz="1100" dirty="0" smtClean="0"/>
              <a:t> </a:t>
            </a:r>
          </a:p>
          <a:p>
            <a:r>
              <a:rPr lang="en-CA" sz="1100" b="1" dirty="0" smtClean="0"/>
              <a:t>Unit 3A Medicine at Mississauga Hospital (outbreak declared on April 11)</a:t>
            </a:r>
            <a:endParaRPr lang="en-CA" sz="1100" dirty="0" smtClean="0"/>
          </a:p>
          <a:p>
            <a:r>
              <a:rPr lang="en-CA" sz="1100" dirty="0" smtClean="0"/>
              <a:t>Three health care workers and a patient on Unit 3A at Mississauga Hospital tested positive for COVID-19</a:t>
            </a:r>
          </a:p>
          <a:p>
            <a:r>
              <a:rPr lang="en-CA" sz="1100" dirty="0" smtClean="0"/>
              <a:t> </a:t>
            </a:r>
          </a:p>
          <a:p>
            <a:r>
              <a:rPr lang="en-CA" sz="1100" b="1" dirty="0" smtClean="0"/>
              <a:t>Unit 2D Mental Health at Credit Valley Hospital (outbreak declared on April 12)</a:t>
            </a:r>
            <a:endParaRPr lang="en-CA" sz="1100" dirty="0" smtClean="0"/>
          </a:p>
          <a:p>
            <a:r>
              <a:rPr lang="en-CA" sz="1100" dirty="0" smtClean="0"/>
              <a:t>Two patients on Unit 2D Mental Health at Credit Valley Hospital tested positive for COVID-19</a:t>
            </a:r>
          </a:p>
          <a:p>
            <a:r>
              <a:rPr lang="en-CA" sz="1100" dirty="0" smtClean="0"/>
              <a:t> </a:t>
            </a:r>
          </a:p>
          <a:p>
            <a:r>
              <a:rPr lang="en-CA" sz="1100" b="1" dirty="0" smtClean="0"/>
              <a:t>Unit 1B Medicine at Credit Valley Hospital (outbreak declared on April 14)</a:t>
            </a:r>
            <a:endParaRPr lang="en-CA" sz="1100" dirty="0" smtClean="0"/>
          </a:p>
          <a:p>
            <a:r>
              <a:rPr lang="en-CA" sz="1100" dirty="0" smtClean="0"/>
              <a:t>Two patients and two health care workers on Unit 1B Medicine at Credit Valley Hospital tested positive for COVID-19</a:t>
            </a:r>
          </a:p>
          <a:p>
            <a:r>
              <a:rPr lang="en-CA" sz="1100" dirty="0" smtClean="0"/>
              <a:t> </a:t>
            </a:r>
          </a:p>
          <a:p>
            <a:r>
              <a:rPr lang="en-CA" sz="1100" dirty="0" smtClean="0"/>
              <a:t> </a:t>
            </a:r>
            <a:r>
              <a:rPr lang="en-CA" sz="1100" b="1" dirty="0" smtClean="0"/>
              <a:t>Unit 2B at Credit Valley Hospital (outbreak declared on April 18)</a:t>
            </a:r>
            <a:endParaRPr lang="en-CA" sz="1100" dirty="0" smtClean="0"/>
          </a:p>
          <a:p>
            <a:r>
              <a:rPr lang="en-CA" sz="1100" dirty="0" smtClean="0"/>
              <a:t>Six health care workers and three patients on Unit 2B at Credit Valley Hospital have tested positive for COVID-19</a:t>
            </a:r>
          </a:p>
          <a:p>
            <a:r>
              <a:rPr lang="en-CA" sz="1100" dirty="0"/>
              <a:t> </a:t>
            </a:r>
          </a:p>
          <a:p>
            <a:r>
              <a:rPr lang="en-CA" sz="1100" dirty="0"/>
              <a:t>THP’s top priority is the safety of our patients, people and the community. As we continue to see community spread of COVID-19, the hospital remains vigilant and is </a:t>
            </a:r>
            <a:r>
              <a:rPr lang="en-CA" sz="1100" dirty="0" smtClean="0"/>
              <a:t>actively preparing </a:t>
            </a:r>
            <a:r>
              <a:rPr lang="en-CA" sz="1100" dirty="0"/>
              <a:t>measures to respond to additional COVID-19 cases and outbreaks. To learn more about the steps THP is taking to respond to COVID-19, please visit </a:t>
            </a:r>
            <a:r>
              <a:rPr lang="en-CA" sz="1100" u="sng" dirty="0">
                <a:hlinkClick r:id="rId2"/>
              </a:rPr>
              <a:t>www.thp.ca</a:t>
            </a:r>
            <a:r>
              <a:rPr lang="en-CA" sz="1100" dirty="0"/>
              <a:t>.</a:t>
            </a:r>
            <a:r>
              <a:rPr lang="en-CA" sz="1600" dirty="0"/>
              <a:t> </a:t>
            </a:r>
          </a:p>
          <a:p>
            <a:r>
              <a:rPr lang="en-CA" sz="1600" dirty="0"/>
              <a:t> </a:t>
            </a:r>
          </a:p>
          <a:p>
            <a:r>
              <a:rPr lang="en-CA" sz="1600" dirty="0"/>
              <a:t> </a:t>
            </a:r>
          </a:p>
          <a:p>
            <a:endParaRPr lang="en-CA" sz="1600" dirty="0"/>
          </a:p>
        </p:txBody>
      </p:sp>
    </p:spTree>
    <p:extLst>
      <p:ext uri="{BB962C8B-B14F-4D97-AF65-F5344CB8AC3E}">
        <p14:creationId xmlns:p14="http://schemas.microsoft.com/office/powerpoint/2010/main" val="1281406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2" y="-25889"/>
            <a:ext cx="10515600" cy="737090"/>
          </a:xfrm>
        </p:spPr>
        <p:txBody>
          <a:bodyPr>
            <a:normAutofit/>
          </a:bodyPr>
          <a:lstStyle/>
          <a:p>
            <a:r>
              <a:rPr lang="en-US" dirty="0" smtClean="0"/>
              <a:t>General Social Media Tips for Staff</a:t>
            </a:r>
            <a:endParaRPr lang="en-US" dirty="0"/>
          </a:p>
        </p:txBody>
      </p:sp>
      <p:sp>
        <p:nvSpPr>
          <p:cNvPr id="4" name="Slide Number Placeholder 3"/>
          <p:cNvSpPr>
            <a:spLocks noGrp="1"/>
          </p:cNvSpPr>
          <p:nvPr>
            <p:ph type="sldNum" sz="quarter" idx="12"/>
          </p:nvPr>
        </p:nvSpPr>
        <p:spPr/>
        <p:txBody>
          <a:bodyPr/>
          <a:lstStyle/>
          <a:p>
            <a:fld id="{39BD1827-BA23-4F55-BD5D-4D7FF3CE22F9}" type="slidenum">
              <a:rPr lang="en-CA" smtClean="0"/>
              <a:t>34</a:t>
            </a:fld>
            <a:endParaRPr lang="en-CA" dirty="0"/>
          </a:p>
        </p:txBody>
      </p:sp>
      <p:sp>
        <p:nvSpPr>
          <p:cNvPr id="5" name="Rectangle 4"/>
          <p:cNvSpPr/>
          <p:nvPr/>
        </p:nvSpPr>
        <p:spPr>
          <a:xfrm>
            <a:off x="759542" y="1299673"/>
            <a:ext cx="11038901" cy="1477328"/>
          </a:xfrm>
          <a:prstGeom prst="rect">
            <a:avLst/>
          </a:prstGeom>
        </p:spPr>
        <p:txBody>
          <a:bodyPr wrap="square">
            <a:spAutoFit/>
          </a:bodyPr>
          <a:lstStyle/>
          <a:p>
            <a:pPr lvl="0"/>
            <a:endParaRPr lang="en-CA" dirty="0"/>
          </a:p>
          <a:p>
            <a:pPr lvl="0"/>
            <a:endParaRPr lang="en-CA" dirty="0" smtClean="0"/>
          </a:p>
          <a:p>
            <a:pPr lvl="0"/>
            <a:endParaRPr lang="en-CA" dirty="0"/>
          </a:p>
          <a:p>
            <a:pPr lvl="0"/>
            <a:endParaRPr lang="en-CA" dirty="0" smtClean="0"/>
          </a:p>
          <a:p>
            <a:pPr lvl="0"/>
            <a:endParaRPr lang="en-CA" dirty="0"/>
          </a:p>
        </p:txBody>
      </p:sp>
      <p:sp>
        <p:nvSpPr>
          <p:cNvPr id="6" name="Rectangle 5"/>
          <p:cNvSpPr/>
          <p:nvPr/>
        </p:nvSpPr>
        <p:spPr>
          <a:xfrm>
            <a:off x="621792" y="854198"/>
            <a:ext cx="11214744" cy="7386638"/>
          </a:xfrm>
          <a:prstGeom prst="rect">
            <a:avLst/>
          </a:prstGeom>
        </p:spPr>
        <p:txBody>
          <a:bodyPr wrap="square">
            <a:spAutoFit/>
          </a:bodyPr>
          <a:lstStyle/>
          <a:p>
            <a:r>
              <a:rPr lang="en-CA" sz="1500" b="1" dirty="0" smtClean="0">
                <a:latin typeface="+mj-lt"/>
                <a:ea typeface="+mj-ea"/>
                <a:cs typeface="+mj-cs"/>
              </a:rPr>
              <a:t>Think twice!</a:t>
            </a:r>
          </a:p>
          <a:p>
            <a:r>
              <a:rPr lang="en-CA" sz="1500" dirty="0" smtClean="0"/>
              <a:t>Please make sure you’re posting in the spirit of your organization’s vision, mission and values. A misinterpreted post, like or reply can negatively affect your reputation as well as your organization’s.</a:t>
            </a:r>
          </a:p>
          <a:p>
            <a:endParaRPr lang="en-CA" sz="1500" dirty="0" smtClean="0"/>
          </a:p>
          <a:p>
            <a:r>
              <a:rPr lang="en-CA" sz="1500" b="1" dirty="0" smtClean="0">
                <a:latin typeface="+mj-lt"/>
                <a:ea typeface="+mj-ea"/>
                <a:cs typeface="+mj-cs"/>
              </a:rPr>
              <a:t>Keep patient privacy in mind</a:t>
            </a:r>
          </a:p>
          <a:p>
            <a:r>
              <a:rPr lang="en-CA" sz="1500" dirty="0" smtClean="0"/>
              <a:t>Regardless of consent, patients cannot be in your own personal social media feed. If you would like to share a patient story, please contact your organization’s communications team or lead who can advise on appropriate next steps.</a:t>
            </a:r>
          </a:p>
          <a:p>
            <a:endParaRPr lang="en-CA" sz="1500" b="1" dirty="0" smtClean="0">
              <a:solidFill>
                <a:schemeClr val="bg2"/>
              </a:solidFill>
            </a:endParaRPr>
          </a:p>
          <a:p>
            <a:r>
              <a:rPr lang="en-CA" sz="1500" b="1" dirty="0" smtClean="0">
                <a:latin typeface="+mj-lt"/>
                <a:ea typeface="+mj-ea"/>
                <a:cs typeface="+mj-cs"/>
              </a:rPr>
              <a:t>You are more known than you think</a:t>
            </a:r>
          </a:p>
          <a:p>
            <a:r>
              <a:rPr lang="en-CA" sz="1500" dirty="0" smtClean="0"/>
              <a:t>Your affiliation to the hospital is just a quick search away on Google, LinkedIn or a regulatory college site like CPSO or CNO.</a:t>
            </a:r>
          </a:p>
          <a:p>
            <a:endParaRPr lang="en-CA" sz="1500" b="1" dirty="0" smtClean="0">
              <a:solidFill>
                <a:schemeClr val="bg2"/>
              </a:solidFill>
            </a:endParaRPr>
          </a:p>
          <a:p>
            <a:r>
              <a:rPr lang="en-CA" sz="1500" b="1" dirty="0" smtClean="0">
                <a:latin typeface="+mj-lt"/>
                <a:ea typeface="+mj-ea"/>
                <a:cs typeface="+mj-cs"/>
              </a:rPr>
              <a:t>Be mindful of who/what you’re tagging</a:t>
            </a:r>
          </a:p>
          <a:p>
            <a:r>
              <a:rPr lang="en-CA" sz="1500" b="1" dirty="0" smtClean="0">
                <a:solidFill>
                  <a:srgbClr val="00B050"/>
                </a:solidFill>
              </a:rPr>
              <a:t>DO</a:t>
            </a:r>
            <a:r>
              <a:rPr lang="en-CA" sz="1500" dirty="0" smtClean="0"/>
              <a:t> recognize your team - tagging co-workers for a job well done or for sharing ‘kudos’ is a great use of social media.</a:t>
            </a:r>
          </a:p>
          <a:p>
            <a:r>
              <a:rPr lang="en-CA" sz="1500" b="1" dirty="0" smtClean="0">
                <a:solidFill>
                  <a:srgbClr val="FF0000"/>
                </a:solidFill>
              </a:rPr>
              <a:t>DON’T</a:t>
            </a:r>
            <a:r>
              <a:rPr lang="en-CA" sz="1500" dirty="0" smtClean="0"/>
              <a:t> tag journalists or politicians – your organization’s communication team or lead should manage this.</a:t>
            </a:r>
          </a:p>
          <a:p>
            <a:endParaRPr lang="en-CA" sz="1500" b="1" dirty="0" smtClean="0">
              <a:solidFill>
                <a:schemeClr val="bg2"/>
              </a:solidFill>
            </a:endParaRPr>
          </a:p>
          <a:p>
            <a:r>
              <a:rPr lang="en-CA" sz="1500" b="1" dirty="0" smtClean="0">
                <a:latin typeface="+mj-lt"/>
                <a:ea typeface="+mj-ea"/>
                <a:cs typeface="+mj-cs"/>
              </a:rPr>
              <a:t>Don’t air dirty laundry</a:t>
            </a:r>
          </a:p>
          <a:p>
            <a:r>
              <a:rPr lang="en-CA" sz="1500" dirty="0" smtClean="0"/>
              <a:t>Feeling frustrated about an issue or co-worker at work makes us human. Talk to a colleague, your leader or a family member rather than posting work-related frustrations on social media.</a:t>
            </a:r>
          </a:p>
          <a:p>
            <a:endParaRPr lang="en-CA" sz="1500" b="1" dirty="0" smtClean="0"/>
          </a:p>
          <a:p>
            <a:r>
              <a:rPr lang="en-CA" sz="1500" b="1" dirty="0" smtClean="0">
                <a:latin typeface="+mj-lt"/>
                <a:ea typeface="+mj-ea"/>
                <a:cs typeface="+mj-cs"/>
              </a:rPr>
              <a:t>Internal documents are meant to be internal</a:t>
            </a:r>
          </a:p>
          <a:p>
            <a:r>
              <a:rPr lang="en-CA" sz="1500" dirty="0" smtClean="0"/>
              <a:t>Our internally distributed policies, procedures and clinical guidance documents are </a:t>
            </a:r>
            <a:r>
              <a:rPr lang="en-CA" sz="1500" b="1" dirty="0" smtClean="0"/>
              <a:t>not </a:t>
            </a:r>
            <a:r>
              <a:rPr lang="en-CA" sz="1500" dirty="0" smtClean="0"/>
              <a:t>meant for social media conversations. Even posting snippets of these documents can result in misinterpretations.</a:t>
            </a:r>
            <a:endParaRPr lang="en-CA" sz="1500" b="1" dirty="0" smtClean="0">
              <a:solidFill>
                <a:schemeClr val="bg2"/>
              </a:solidFill>
            </a:endParaRPr>
          </a:p>
          <a:p>
            <a:endParaRPr lang="en-CA" b="1" dirty="0" smtClean="0">
              <a:solidFill>
                <a:schemeClr val="bg2"/>
              </a:solidFill>
            </a:endParaRPr>
          </a:p>
          <a:p>
            <a:endParaRPr lang="en-CA" b="1" dirty="0">
              <a:solidFill>
                <a:schemeClr val="bg2"/>
              </a:solidFill>
            </a:endParaRPr>
          </a:p>
          <a:p>
            <a:endParaRPr lang="en-CA" b="1" dirty="0" smtClean="0">
              <a:solidFill>
                <a:schemeClr val="bg2"/>
              </a:solidFill>
            </a:endParaRPr>
          </a:p>
          <a:p>
            <a:endParaRPr lang="en-CA" b="1" dirty="0">
              <a:solidFill>
                <a:schemeClr val="bg2"/>
              </a:solidFill>
            </a:endParaRPr>
          </a:p>
          <a:p>
            <a:endParaRPr lang="en-CA" b="1" dirty="0" smtClean="0">
              <a:solidFill>
                <a:schemeClr val="bg2"/>
              </a:solidFill>
            </a:endParaRPr>
          </a:p>
          <a:p>
            <a:endParaRPr lang="en-CA" b="1" dirty="0" smtClean="0">
              <a:solidFill>
                <a:schemeClr val="bg2"/>
              </a:solidFill>
            </a:endParaRPr>
          </a:p>
          <a:p>
            <a:pPr marL="285750" indent="-285750">
              <a:buFont typeface="Arial" panose="020B0604020202020204" pitchFamily="34" charset="0"/>
              <a:buChar char="•"/>
            </a:pPr>
            <a:endParaRPr lang="en-CA" dirty="0"/>
          </a:p>
          <a:p>
            <a:endParaRPr lang="en-CA" dirty="0" smtClean="0"/>
          </a:p>
        </p:txBody>
      </p:sp>
    </p:spTree>
    <p:extLst>
      <p:ext uri="{BB962C8B-B14F-4D97-AF65-F5344CB8AC3E}">
        <p14:creationId xmlns:p14="http://schemas.microsoft.com/office/powerpoint/2010/main" val="612174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2" y="0"/>
            <a:ext cx="10515600" cy="1028700"/>
          </a:xfrm>
        </p:spPr>
        <p:txBody>
          <a:bodyPr>
            <a:normAutofit fontScale="90000"/>
          </a:bodyPr>
          <a:lstStyle/>
          <a:p>
            <a:r>
              <a:rPr lang="en-US" sz="4000" dirty="0" smtClean="0"/>
              <a:t>Communications Cascade: Outbreak Declared  </a:t>
            </a:r>
            <a:r>
              <a:rPr lang="en-US" sz="1600" dirty="0"/>
              <a:t/>
            </a:r>
            <a:br>
              <a:rPr lang="en-US" sz="1600" dirty="0"/>
            </a:br>
            <a:r>
              <a:rPr lang="en-US" sz="1600" dirty="0" smtClean="0"/>
              <a:t>*Suggested order of stakeholder engagement</a:t>
            </a:r>
            <a:endParaRPr lang="en-US" sz="1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39815444"/>
              </p:ext>
            </p:extLst>
          </p:nvPr>
        </p:nvGraphicFramePr>
        <p:xfrm>
          <a:off x="623841" y="1432287"/>
          <a:ext cx="10960352" cy="4090971"/>
        </p:xfrm>
        <a:graphic>
          <a:graphicData uri="http://schemas.openxmlformats.org/drawingml/2006/table">
            <a:tbl>
              <a:tblPr firstRow="1" bandRow="1">
                <a:tableStyleId>{5C22544A-7EE6-4342-B048-85BDC9FD1C3A}</a:tableStyleId>
              </a:tblPr>
              <a:tblGrid>
                <a:gridCol w="4024932">
                  <a:extLst>
                    <a:ext uri="{9D8B030D-6E8A-4147-A177-3AD203B41FA5}">
                      <a16:colId xmlns:a16="http://schemas.microsoft.com/office/drawing/2014/main" val="20000"/>
                    </a:ext>
                  </a:extLst>
                </a:gridCol>
                <a:gridCol w="3497080">
                  <a:extLst>
                    <a:ext uri="{9D8B030D-6E8A-4147-A177-3AD203B41FA5}">
                      <a16:colId xmlns:a16="http://schemas.microsoft.com/office/drawing/2014/main" val="20001"/>
                    </a:ext>
                  </a:extLst>
                </a:gridCol>
                <a:gridCol w="3438340">
                  <a:extLst>
                    <a:ext uri="{9D8B030D-6E8A-4147-A177-3AD203B41FA5}">
                      <a16:colId xmlns:a16="http://schemas.microsoft.com/office/drawing/2014/main" val="20002"/>
                    </a:ext>
                  </a:extLst>
                </a:gridCol>
              </a:tblGrid>
              <a:tr h="396618">
                <a:tc>
                  <a:txBody>
                    <a:bodyPr/>
                    <a:lstStyle/>
                    <a:p>
                      <a:r>
                        <a:rPr lang="en-CA" sz="1200" dirty="0" smtClean="0"/>
                        <a:t>STAKEHOLDERS</a:t>
                      </a:r>
                      <a:endParaRPr lang="en-CA" sz="1200" dirty="0"/>
                    </a:p>
                  </a:txBody>
                  <a:tcPr>
                    <a:solidFill>
                      <a:srgbClr val="92D050"/>
                    </a:solidFill>
                  </a:tcPr>
                </a:tc>
                <a:tc>
                  <a:txBody>
                    <a:bodyPr/>
                    <a:lstStyle/>
                    <a:p>
                      <a:r>
                        <a:rPr lang="en-CA" sz="1400" dirty="0" smtClean="0"/>
                        <a:t>TACTICS</a:t>
                      </a:r>
                      <a:endParaRPr lang="en-CA" sz="1400" dirty="0"/>
                    </a:p>
                  </a:txBody>
                  <a:tcPr>
                    <a:solidFill>
                      <a:srgbClr val="92D050"/>
                    </a:solidFill>
                  </a:tcPr>
                </a:tc>
                <a:tc>
                  <a:txBody>
                    <a:bodyPr/>
                    <a:lstStyle/>
                    <a:p>
                      <a:r>
                        <a:rPr lang="en-CA" sz="1400" dirty="0" smtClean="0"/>
                        <a:t>RESPONSIBLE</a:t>
                      </a:r>
                      <a:endParaRPr lang="en-CA" sz="1400" dirty="0"/>
                    </a:p>
                  </a:txBody>
                  <a:tcPr>
                    <a:solidFill>
                      <a:srgbClr val="92D050"/>
                    </a:solidFill>
                  </a:tcPr>
                </a:tc>
                <a:extLst>
                  <a:ext uri="{0D108BD9-81ED-4DB2-BD59-A6C34878D82A}">
                    <a16:rowId xmlns:a16="http://schemas.microsoft.com/office/drawing/2014/main" val="10000"/>
                  </a:ext>
                </a:extLst>
              </a:tr>
              <a:tr h="232247">
                <a:tc>
                  <a:txBody>
                    <a:bodyPr/>
                    <a:lstStyle/>
                    <a:p>
                      <a:r>
                        <a:rPr lang="en-CA" sz="1100" kern="1200" dirty="0" smtClean="0">
                          <a:solidFill>
                            <a:schemeClr val="dk1"/>
                          </a:solidFill>
                          <a:effectLst/>
                          <a:latin typeface="+mn-lt"/>
                          <a:ea typeface="+mn-ea"/>
                          <a:cs typeface="+mn-cs"/>
                        </a:rPr>
                        <a:t>Public Health</a:t>
                      </a:r>
                      <a:endParaRPr lang="en-CA" sz="1100" dirty="0"/>
                    </a:p>
                  </a:txBody>
                  <a:tcPr/>
                </a:tc>
                <a:tc>
                  <a:txBody>
                    <a:bodyPr/>
                    <a:lstStyle/>
                    <a:p>
                      <a:pPr marL="171450" indent="-171450">
                        <a:buFont typeface="Arial" panose="020B0604020202020204" pitchFamily="34" charset="0"/>
                        <a:buChar char="•"/>
                      </a:pPr>
                      <a:r>
                        <a:rPr lang="en-CA" sz="1100" dirty="0" smtClean="0"/>
                        <a:t>Contact Public</a:t>
                      </a:r>
                      <a:r>
                        <a:rPr lang="en-CA" sz="1100" baseline="0" dirty="0" smtClean="0"/>
                        <a:t> Health unit to notify regarding outbreak</a:t>
                      </a:r>
                      <a:endParaRPr lang="en-CA"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dirty="0" smtClean="0"/>
                        <a:t>Congregate Living Home</a:t>
                      </a:r>
                      <a:endParaRPr lang="en-US" sz="1100" b="0" dirty="0" smtClean="0"/>
                    </a:p>
                  </a:txBody>
                  <a:tcPr/>
                </a:tc>
                <a:extLst>
                  <a:ext uri="{0D108BD9-81ED-4DB2-BD59-A6C34878D82A}">
                    <a16:rowId xmlns:a16="http://schemas.microsoft.com/office/drawing/2014/main" val="10001"/>
                  </a:ext>
                </a:extLst>
              </a:tr>
              <a:tr h="232247">
                <a:tc>
                  <a:txBody>
                    <a:bodyPr/>
                    <a:lstStyle/>
                    <a:p>
                      <a:r>
                        <a:rPr lang="en-CA" sz="1100" dirty="0" smtClean="0"/>
                        <a:t>Affected unit</a:t>
                      </a:r>
                      <a:endParaRPr lang="en-CA" sz="1100" dirty="0"/>
                    </a:p>
                  </a:txBody>
                  <a:tcPr/>
                </a:tc>
                <a:tc>
                  <a:txBody>
                    <a:bodyPr/>
                    <a:lstStyle/>
                    <a:p>
                      <a:pPr marL="171450" indent="-171450">
                        <a:buFont typeface="Arial" panose="020B0604020202020204" pitchFamily="34" charset="0"/>
                        <a:buChar char="•"/>
                      </a:pPr>
                      <a:r>
                        <a:rPr lang="en-CA" sz="1100" dirty="0" smtClean="0"/>
                        <a:t>Key messages for team huddle</a:t>
                      </a:r>
                      <a:endParaRPr lang="en-CA"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dirty="0" smtClean="0"/>
                        <a:t>Congregate Living Home</a:t>
                      </a:r>
                      <a:endParaRPr lang="en-US" sz="1100" b="0" dirty="0" smtClean="0"/>
                    </a:p>
                  </a:txBody>
                  <a:tcPr/>
                </a:tc>
                <a:extLst>
                  <a:ext uri="{0D108BD9-81ED-4DB2-BD59-A6C34878D82A}">
                    <a16:rowId xmlns:a16="http://schemas.microsoft.com/office/drawing/2014/main" val="10002"/>
                  </a:ext>
                </a:extLst>
              </a:tr>
              <a:tr h="761565">
                <a:tc>
                  <a:txBody>
                    <a:bodyPr/>
                    <a:lstStyle/>
                    <a:p>
                      <a:r>
                        <a:rPr lang="en-CA" sz="1100" dirty="0" smtClean="0"/>
                        <a:t>All staff and professional staff</a:t>
                      </a:r>
                      <a:endParaRPr lang="en-CA" sz="1100" dirty="0"/>
                    </a:p>
                  </a:txBody>
                  <a:tcPr/>
                </a:tc>
                <a:tc>
                  <a:txBody>
                    <a:bodyPr/>
                    <a:lstStyle/>
                    <a:p>
                      <a:pPr marL="171450" indent="-171450">
                        <a:buFont typeface="Arial" panose="020B0604020202020204" pitchFamily="34" charset="0"/>
                        <a:buChar char="•"/>
                      </a:pPr>
                      <a:r>
                        <a:rPr lang="en-CA" sz="1100" dirty="0" smtClean="0"/>
                        <a:t>All user memo</a:t>
                      </a:r>
                    </a:p>
                    <a:p>
                      <a:pPr marL="171450" indent="-171450">
                        <a:buFont typeface="Arial" panose="020B0604020202020204" pitchFamily="34" charset="0"/>
                        <a:buChar char="•"/>
                      </a:pPr>
                      <a:r>
                        <a:rPr lang="en-CA" sz="1100" dirty="0" smtClean="0"/>
                        <a:t>Update</a:t>
                      </a:r>
                      <a:r>
                        <a:rPr lang="en-CA" sz="1100" baseline="0" dirty="0" smtClean="0"/>
                        <a:t> to Intranet (for options, please refer to Web Updates section of this slide deck)</a:t>
                      </a:r>
                    </a:p>
                    <a:p>
                      <a:pPr marL="171450" indent="-171450">
                        <a:buFont typeface="Arial" panose="020B0604020202020204" pitchFamily="34" charset="0"/>
                        <a:buChar char="•"/>
                      </a:pPr>
                      <a:r>
                        <a:rPr lang="en-CA" sz="1100" baseline="0" dirty="0" smtClean="0"/>
                        <a:t>Signage</a:t>
                      </a:r>
                      <a:endParaRPr lang="en-CA" sz="11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dirty="0" smtClean="0"/>
                        <a:t>Congregate Living Home</a:t>
                      </a:r>
                      <a:endParaRPr lang="en-US" sz="1100" b="0" dirty="0" smtClean="0"/>
                    </a:p>
                    <a:p>
                      <a:pPr marL="171450" indent="-171450">
                        <a:buFont typeface="Arial" panose="020B0604020202020204" pitchFamily="34" charset="0"/>
                        <a:buChar char="•"/>
                      </a:pPr>
                      <a:endParaRPr lang="en-CA" sz="1100" b="0" dirty="0"/>
                    </a:p>
                  </a:txBody>
                  <a:tcPr/>
                </a:tc>
                <a:extLst>
                  <a:ext uri="{0D108BD9-81ED-4DB2-BD59-A6C34878D82A}">
                    <a16:rowId xmlns:a16="http://schemas.microsoft.com/office/drawing/2014/main" val="10003"/>
                  </a:ext>
                </a:extLst>
              </a:tr>
              <a:tr h="464493">
                <a:tc>
                  <a:txBody>
                    <a:bodyPr/>
                    <a:lstStyle/>
                    <a:p>
                      <a:r>
                        <a:rPr lang="en-CA" sz="1100" dirty="0" smtClean="0"/>
                        <a:t>Residents/Patients/Families</a:t>
                      </a:r>
                      <a:endParaRPr lang="en-CA" sz="1100" dirty="0"/>
                    </a:p>
                  </a:txBody>
                  <a:tcPr/>
                </a:tc>
                <a:tc>
                  <a:txBody>
                    <a:bodyPr/>
                    <a:lstStyle/>
                    <a:p>
                      <a:pPr marL="171450" indent="-171450">
                        <a:buFont typeface="Arial" panose="020B0604020202020204" pitchFamily="34" charset="0"/>
                        <a:buChar char="•"/>
                      </a:pPr>
                      <a:r>
                        <a:rPr lang="en-CA" sz="1100" dirty="0" smtClean="0"/>
                        <a:t>Resident/Patient notification</a:t>
                      </a:r>
                      <a:endParaRPr lang="en-CA"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dirty="0" smtClean="0"/>
                        <a:t>Congregate Living Home</a:t>
                      </a:r>
                      <a:endParaRPr lang="en-US" sz="1100" b="0" dirty="0" smtClean="0"/>
                    </a:p>
                    <a:p>
                      <a:pPr marL="171450" indent="-171450">
                        <a:buFont typeface="Arial" panose="020B0604020202020204" pitchFamily="34" charset="0"/>
                        <a:buChar char="•"/>
                      </a:pPr>
                      <a:endParaRPr lang="en-CA" sz="1100" b="0" dirty="0"/>
                    </a:p>
                  </a:txBody>
                  <a:tcPr/>
                </a:tc>
                <a:extLst>
                  <a:ext uri="{0D108BD9-81ED-4DB2-BD59-A6C34878D82A}">
                    <a16:rowId xmlns:a16="http://schemas.microsoft.com/office/drawing/2014/main" val="10004"/>
                  </a:ext>
                </a:extLst>
              </a:tr>
              <a:tr h="594020">
                <a:tc>
                  <a:txBody>
                    <a:bodyPr/>
                    <a:lstStyle/>
                    <a:p>
                      <a:r>
                        <a:rPr lang="en-CA" sz="1100" kern="1200" dirty="0" smtClean="0">
                          <a:solidFill>
                            <a:schemeClr val="dk1"/>
                          </a:solidFill>
                          <a:effectLst/>
                          <a:latin typeface="+mn-lt"/>
                          <a:ea typeface="+mn-ea"/>
                          <a:cs typeface="+mn-cs"/>
                        </a:rPr>
                        <a:t>Elected officials notification (as required)</a:t>
                      </a:r>
                      <a:endParaRPr lang="en-CA" sz="1100" dirty="0"/>
                    </a:p>
                  </a:txBody>
                  <a:tcPr/>
                </a:tc>
                <a:tc>
                  <a:txBody>
                    <a:bodyPr/>
                    <a:lstStyle/>
                    <a:p>
                      <a:pPr marL="171450" indent="-171450">
                        <a:buFont typeface="Arial" panose="020B0604020202020204" pitchFamily="34" charset="0"/>
                        <a:buChar char="•"/>
                      </a:pPr>
                      <a:r>
                        <a:rPr lang="en-CA" sz="1100" dirty="0" smtClean="0"/>
                        <a:t>Email notification</a:t>
                      </a:r>
                      <a:endParaRPr lang="en-CA"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100" b="0" dirty="0" smtClean="0"/>
                        <a:t>Public Health</a:t>
                      </a:r>
                      <a:r>
                        <a:rPr lang="en-CA" sz="1100" b="0" baseline="0" dirty="0" smtClean="0"/>
                        <a:t> Unit or </a:t>
                      </a:r>
                      <a:r>
                        <a:rPr lang="en-GB" sz="1100" b="0" dirty="0" smtClean="0"/>
                        <a:t>Congregate Living Home</a:t>
                      </a:r>
                      <a:endParaRPr lang="en-US" sz="1100" b="0" dirty="0" smtClean="0"/>
                    </a:p>
                    <a:p>
                      <a:pPr marL="171450" indent="-171450">
                        <a:buFont typeface="Arial" panose="020B0604020202020204" pitchFamily="34" charset="0"/>
                        <a:buChar char="•"/>
                      </a:pPr>
                      <a:endParaRPr lang="en-CA" sz="1100" b="0" dirty="0"/>
                    </a:p>
                  </a:txBody>
                  <a:tcPr/>
                </a:tc>
                <a:extLst>
                  <a:ext uri="{0D108BD9-81ED-4DB2-BD59-A6C34878D82A}">
                    <a16:rowId xmlns:a16="http://schemas.microsoft.com/office/drawing/2014/main" val="10005"/>
                  </a:ext>
                </a:extLst>
              </a:tr>
              <a:tr h="594020">
                <a:tc>
                  <a:txBody>
                    <a:bodyPr/>
                    <a:lstStyle/>
                    <a:p>
                      <a:r>
                        <a:rPr lang="en-CA" sz="1100" dirty="0" smtClean="0"/>
                        <a:t>Public</a:t>
                      </a:r>
                      <a:endParaRPr lang="en-CA" sz="1100" dirty="0"/>
                    </a:p>
                  </a:txBody>
                  <a:tcPr/>
                </a:tc>
                <a:tc>
                  <a:txBody>
                    <a:bodyPr/>
                    <a:lstStyle/>
                    <a:p>
                      <a:pPr marL="171450" indent="-171450">
                        <a:buFont typeface="Arial" panose="020B0604020202020204" pitchFamily="34" charset="0"/>
                        <a:buChar char="•"/>
                      </a:pPr>
                      <a:r>
                        <a:rPr lang="en-CA" sz="1100" dirty="0" smtClean="0"/>
                        <a:t>Website</a:t>
                      </a:r>
                      <a:r>
                        <a:rPr lang="en-CA" sz="1100" baseline="0" dirty="0" smtClean="0"/>
                        <a:t> update (for options, please refer to Web Updates section of this slide deck)</a:t>
                      </a:r>
                      <a:endParaRPr lang="en-CA"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100" b="0" dirty="0" smtClean="0"/>
                        <a:t>Public Health</a:t>
                      </a:r>
                      <a:r>
                        <a:rPr lang="en-CA" sz="1100" b="0" baseline="0" dirty="0" smtClean="0"/>
                        <a:t> Unit or </a:t>
                      </a:r>
                      <a:r>
                        <a:rPr lang="en-GB" sz="1100" b="0" dirty="0" smtClean="0"/>
                        <a:t>Congregate Living Home</a:t>
                      </a:r>
                      <a:endParaRPr lang="en-US" sz="1100" b="0" dirty="0" smtClean="0"/>
                    </a:p>
                    <a:p>
                      <a:pPr marL="171450" indent="-171450">
                        <a:buFont typeface="Arial" panose="020B0604020202020204" pitchFamily="34" charset="0"/>
                        <a:buChar char="•"/>
                      </a:pPr>
                      <a:endParaRPr lang="en-CA" sz="1100" b="0" dirty="0"/>
                    </a:p>
                  </a:txBody>
                  <a:tcPr/>
                </a:tc>
                <a:extLst>
                  <a:ext uri="{0D108BD9-81ED-4DB2-BD59-A6C34878D82A}">
                    <a16:rowId xmlns:a16="http://schemas.microsoft.com/office/drawing/2014/main" val="10006"/>
                  </a:ext>
                </a:extLst>
              </a:tr>
              <a:tr h="5940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dirty="0" smtClean="0"/>
                        <a:t>Media </a:t>
                      </a:r>
                      <a:r>
                        <a:rPr lang="en-CA" sz="1100" kern="1200" dirty="0" smtClean="0">
                          <a:solidFill>
                            <a:schemeClr val="dk1"/>
                          </a:solidFill>
                          <a:effectLst/>
                          <a:latin typeface="+mn-lt"/>
                          <a:ea typeface="+mn-ea"/>
                          <a:cs typeface="+mn-cs"/>
                        </a:rPr>
                        <a:t>(as required)</a:t>
                      </a:r>
                      <a:endParaRPr lang="en-CA" sz="1100" dirty="0" smtClean="0"/>
                    </a:p>
                    <a:p>
                      <a:endParaRPr lang="en-CA" sz="1100" dirty="0"/>
                    </a:p>
                  </a:txBody>
                  <a:tcPr/>
                </a:tc>
                <a:tc>
                  <a:txBody>
                    <a:bodyPr/>
                    <a:lstStyle/>
                    <a:p>
                      <a:pPr marL="171450" indent="-171450">
                        <a:buFont typeface="Arial" panose="020B0604020202020204" pitchFamily="34" charset="0"/>
                        <a:buChar char="•"/>
                      </a:pPr>
                      <a:r>
                        <a:rPr lang="en-CA" sz="1100" dirty="0" smtClean="0"/>
                        <a:t>Reactive media statement (if required)</a:t>
                      </a:r>
                      <a:endParaRPr lang="en-CA"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100" b="0" dirty="0" smtClean="0"/>
                        <a:t>Public Health</a:t>
                      </a:r>
                      <a:r>
                        <a:rPr lang="en-CA" sz="1100" b="0" baseline="0" dirty="0" smtClean="0"/>
                        <a:t> Unit or </a:t>
                      </a:r>
                      <a:r>
                        <a:rPr lang="en-GB" sz="1100" b="0" dirty="0" smtClean="0"/>
                        <a:t>Congregate Living Home</a:t>
                      </a:r>
                      <a:endParaRPr lang="en-US" sz="1100" b="0" dirty="0" smtClean="0"/>
                    </a:p>
                    <a:p>
                      <a:pPr marL="171450" indent="-171450">
                        <a:buFont typeface="Arial" panose="020B0604020202020204" pitchFamily="34" charset="0"/>
                        <a:buChar char="•"/>
                      </a:pPr>
                      <a:endParaRPr lang="en-CA" sz="1100" b="0" dirty="0"/>
                    </a:p>
                  </a:txBody>
                  <a:tcPr/>
                </a:tc>
                <a:extLst>
                  <a:ext uri="{0D108BD9-81ED-4DB2-BD59-A6C34878D82A}">
                    <a16:rowId xmlns:a16="http://schemas.microsoft.com/office/drawing/2014/main" val="10007"/>
                  </a:ext>
                </a:extLst>
              </a:tr>
            </a:tbl>
          </a:graphicData>
        </a:graphic>
      </p:graphicFrame>
      <p:sp>
        <p:nvSpPr>
          <p:cNvPr id="4" name="Slide Number Placeholder 3"/>
          <p:cNvSpPr>
            <a:spLocks noGrp="1"/>
          </p:cNvSpPr>
          <p:nvPr>
            <p:ph type="sldNum" sz="quarter" idx="12"/>
          </p:nvPr>
        </p:nvSpPr>
        <p:spPr/>
        <p:txBody>
          <a:bodyPr/>
          <a:lstStyle/>
          <a:p>
            <a:fld id="{39BD1827-BA23-4F55-BD5D-4D7FF3CE22F9}" type="slidenum">
              <a:rPr lang="en-CA" smtClean="0"/>
              <a:t>4</a:t>
            </a:fld>
            <a:endParaRPr lang="en-CA" dirty="0"/>
          </a:p>
        </p:txBody>
      </p:sp>
      <p:sp>
        <p:nvSpPr>
          <p:cNvPr id="3" name="TextBox 2"/>
          <p:cNvSpPr txBox="1"/>
          <p:nvPr/>
        </p:nvSpPr>
        <p:spPr>
          <a:xfrm>
            <a:off x="550674" y="5710537"/>
            <a:ext cx="11641326" cy="461665"/>
          </a:xfrm>
          <a:prstGeom prst="rect">
            <a:avLst/>
          </a:prstGeom>
          <a:noFill/>
        </p:spPr>
        <p:txBody>
          <a:bodyPr wrap="square" rtlCol="0">
            <a:spAutoFit/>
          </a:bodyPr>
          <a:lstStyle/>
          <a:p>
            <a:r>
              <a:rPr lang="en-CA" sz="1200" b="1" dirty="0" smtClean="0"/>
              <a:t>Please note:  </a:t>
            </a:r>
            <a:r>
              <a:rPr lang="en-CA" sz="1200" dirty="0" smtClean="0"/>
              <a:t>Recommendation is that stakeholders outlined here should be engaged in the order of the cascade an hour apart from each other. The intention is to disclose in a timely manner, started with communicating to those impact most, first and leader led.</a:t>
            </a:r>
            <a:endParaRPr lang="en-CA" sz="1200" dirty="0"/>
          </a:p>
        </p:txBody>
      </p:sp>
    </p:spTree>
    <p:extLst>
      <p:ext uri="{BB962C8B-B14F-4D97-AF65-F5344CB8AC3E}">
        <p14:creationId xmlns:p14="http://schemas.microsoft.com/office/powerpoint/2010/main" val="1686268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1" y="91440"/>
            <a:ext cx="10962401" cy="901700"/>
          </a:xfrm>
        </p:spPr>
        <p:txBody>
          <a:bodyPr>
            <a:normAutofit fontScale="90000"/>
          </a:bodyPr>
          <a:lstStyle/>
          <a:p>
            <a:r>
              <a:rPr lang="en-US" sz="3800" dirty="0" smtClean="0"/>
              <a:t>Communications Cascade: Outbreak Declared Over</a:t>
            </a:r>
            <a:r>
              <a:rPr lang="en-US" sz="1600" dirty="0"/>
              <a:t/>
            </a:r>
            <a:br>
              <a:rPr lang="en-US" sz="1600" dirty="0"/>
            </a:br>
            <a:r>
              <a:rPr lang="en-US" sz="1600" dirty="0" smtClean="0"/>
              <a:t>*</a:t>
            </a:r>
            <a:r>
              <a:rPr lang="en-US" sz="1600" dirty="0"/>
              <a:t>S</a:t>
            </a:r>
            <a:r>
              <a:rPr lang="en-US" sz="1600" dirty="0" smtClean="0"/>
              <a:t>uggested order of stakeholder engagement</a:t>
            </a:r>
            <a:endParaRPr lang="en-US" sz="1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44522558"/>
              </p:ext>
            </p:extLst>
          </p:nvPr>
        </p:nvGraphicFramePr>
        <p:xfrm>
          <a:off x="621792" y="1570549"/>
          <a:ext cx="10962400" cy="3586015"/>
        </p:xfrm>
        <a:graphic>
          <a:graphicData uri="http://schemas.openxmlformats.org/drawingml/2006/table">
            <a:tbl>
              <a:tblPr firstRow="1" bandRow="1">
                <a:tableStyleId>{5C22544A-7EE6-4342-B048-85BDC9FD1C3A}</a:tableStyleId>
              </a:tblPr>
              <a:tblGrid>
                <a:gridCol w="4101567">
                  <a:extLst>
                    <a:ext uri="{9D8B030D-6E8A-4147-A177-3AD203B41FA5}">
                      <a16:colId xmlns:a16="http://schemas.microsoft.com/office/drawing/2014/main" val="20000"/>
                    </a:ext>
                  </a:extLst>
                </a:gridCol>
                <a:gridCol w="3563664">
                  <a:extLst>
                    <a:ext uri="{9D8B030D-6E8A-4147-A177-3AD203B41FA5}">
                      <a16:colId xmlns:a16="http://schemas.microsoft.com/office/drawing/2014/main" val="20001"/>
                    </a:ext>
                  </a:extLst>
                </a:gridCol>
                <a:gridCol w="3297169">
                  <a:extLst>
                    <a:ext uri="{9D8B030D-6E8A-4147-A177-3AD203B41FA5}">
                      <a16:colId xmlns:a16="http://schemas.microsoft.com/office/drawing/2014/main" val="20002"/>
                    </a:ext>
                  </a:extLst>
                </a:gridCol>
              </a:tblGrid>
              <a:tr h="401003">
                <a:tc>
                  <a:txBody>
                    <a:bodyPr/>
                    <a:lstStyle/>
                    <a:p>
                      <a:r>
                        <a:rPr lang="en-CA" sz="1400" dirty="0" smtClean="0"/>
                        <a:t>STAKEHOLDERS</a:t>
                      </a:r>
                      <a:endParaRPr lang="en-CA" sz="1400" dirty="0"/>
                    </a:p>
                  </a:txBody>
                  <a:tcPr>
                    <a:solidFill>
                      <a:srgbClr val="92D050"/>
                    </a:solidFill>
                  </a:tcPr>
                </a:tc>
                <a:tc>
                  <a:txBody>
                    <a:bodyPr/>
                    <a:lstStyle/>
                    <a:p>
                      <a:r>
                        <a:rPr lang="en-CA" sz="1400" dirty="0" smtClean="0"/>
                        <a:t>TACTICS</a:t>
                      </a:r>
                      <a:endParaRPr lang="en-CA" sz="1400" dirty="0"/>
                    </a:p>
                  </a:txBody>
                  <a:tcPr>
                    <a:solidFill>
                      <a:srgbClr val="92D050"/>
                    </a:solidFill>
                  </a:tcPr>
                </a:tc>
                <a:tc>
                  <a:txBody>
                    <a:bodyPr/>
                    <a:lstStyle/>
                    <a:p>
                      <a:r>
                        <a:rPr lang="en-CA" sz="1400" dirty="0" smtClean="0"/>
                        <a:t>RESPONSIBLE</a:t>
                      </a:r>
                      <a:endParaRPr lang="en-CA" sz="1400" dirty="0"/>
                    </a:p>
                  </a:txBody>
                  <a:tcPr>
                    <a:solidFill>
                      <a:srgbClr val="92D050"/>
                    </a:solidFill>
                  </a:tcPr>
                </a:tc>
                <a:extLst>
                  <a:ext uri="{0D108BD9-81ED-4DB2-BD59-A6C34878D82A}">
                    <a16:rowId xmlns:a16="http://schemas.microsoft.com/office/drawing/2014/main" val="10000"/>
                  </a:ext>
                </a:extLst>
              </a:tr>
              <a:tr h="217152">
                <a:tc>
                  <a:txBody>
                    <a:bodyPr/>
                    <a:lstStyle/>
                    <a:p>
                      <a:r>
                        <a:rPr lang="en-CA" sz="1100" kern="1200" dirty="0" smtClean="0">
                          <a:solidFill>
                            <a:schemeClr val="dk1"/>
                          </a:solidFill>
                          <a:effectLst/>
                          <a:latin typeface="+mn-lt"/>
                          <a:ea typeface="+mn-ea"/>
                          <a:cs typeface="+mn-cs"/>
                        </a:rPr>
                        <a:t>Public Health</a:t>
                      </a:r>
                      <a:endParaRPr lang="en-CA" sz="1100" dirty="0"/>
                    </a:p>
                  </a:txBody>
                  <a:tcPr/>
                </a:tc>
                <a:tc>
                  <a:txBody>
                    <a:bodyPr/>
                    <a:lstStyle/>
                    <a:p>
                      <a:pPr marL="171450" indent="-171450">
                        <a:buFont typeface="Arial" panose="020B0604020202020204" pitchFamily="34" charset="0"/>
                        <a:buChar char="•"/>
                      </a:pPr>
                      <a:r>
                        <a:rPr lang="en-CA" sz="1100" dirty="0" smtClean="0"/>
                        <a:t>Contact Public</a:t>
                      </a:r>
                      <a:r>
                        <a:rPr lang="en-CA" sz="1100" baseline="0" dirty="0" smtClean="0"/>
                        <a:t> Health unit to notify regarding outbreak</a:t>
                      </a:r>
                      <a:endParaRPr lang="en-CA"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dirty="0" smtClean="0"/>
                        <a:t>Congregate Living Home</a:t>
                      </a:r>
                      <a:endParaRPr lang="en-US" sz="1100" b="0" dirty="0" smtClean="0"/>
                    </a:p>
                  </a:txBody>
                  <a:tcPr/>
                </a:tc>
                <a:extLst>
                  <a:ext uri="{0D108BD9-81ED-4DB2-BD59-A6C34878D82A}">
                    <a16:rowId xmlns:a16="http://schemas.microsoft.com/office/drawing/2014/main" val="10001"/>
                  </a:ext>
                </a:extLst>
              </a:tr>
              <a:tr h="217152">
                <a:tc>
                  <a:txBody>
                    <a:bodyPr/>
                    <a:lstStyle/>
                    <a:p>
                      <a:r>
                        <a:rPr lang="en-CA" sz="1100" dirty="0" smtClean="0"/>
                        <a:t>Affected unit</a:t>
                      </a:r>
                      <a:endParaRPr lang="en-CA" sz="1100" dirty="0"/>
                    </a:p>
                  </a:txBody>
                  <a:tcPr/>
                </a:tc>
                <a:tc>
                  <a:txBody>
                    <a:bodyPr/>
                    <a:lstStyle/>
                    <a:p>
                      <a:pPr marL="171450" indent="-171450">
                        <a:buFont typeface="Arial" panose="020B0604020202020204" pitchFamily="34" charset="0"/>
                        <a:buChar char="•"/>
                      </a:pPr>
                      <a:r>
                        <a:rPr lang="en-CA" sz="1100" dirty="0" smtClean="0"/>
                        <a:t>Key messages for team huddle</a:t>
                      </a:r>
                      <a:endParaRPr lang="en-CA"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dirty="0" smtClean="0"/>
                        <a:t>Congregate Living Home</a:t>
                      </a:r>
                      <a:endParaRPr lang="en-US" sz="1100" b="0" dirty="0" smtClean="0"/>
                    </a:p>
                  </a:txBody>
                  <a:tcPr/>
                </a:tc>
                <a:extLst>
                  <a:ext uri="{0D108BD9-81ED-4DB2-BD59-A6C34878D82A}">
                    <a16:rowId xmlns:a16="http://schemas.microsoft.com/office/drawing/2014/main" val="10002"/>
                  </a:ext>
                </a:extLst>
              </a:tr>
              <a:tr h="434303">
                <a:tc>
                  <a:txBody>
                    <a:bodyPr/>
                    <a:lstStyle/>
                    <a:p>
                      <a:r>
                        <a:rPr lang="en-CA" sz="1100" dirty="0" smtClean="0"/>
                        <a:t>All staff and professional staff</a:t>
                      </a:r>
                      <a:endParaRPr lang="en-CA" sz="1100" dirty="0"/>
                    </a:p>
                  </a:txBody>
                  <a:tcPr/>
                </a:tc>
                <a:tc>
                  <a:txBody>
                    <a:bodyPr/>
                    <a:lstStyle/>
                    <a:p>
                      <a:pPr marL="171450" indent="-171450">
                        <a:buFont typeface="Arial" panose="020B0604020202020204" pitchFamily="34" charset="0"/>
                        <a:buChar char="•"/>
                      </a:pPr>
                      <a:r>
                        <a:rPr lang="en-CA" sz="1100" dirty="0" smtClean="0"/>
                        <a:t>All user memo</a:t>
                      </a:r>
                    </a:p>
                    <a:p>
                      <a:pPr marL="171450" indent="-171450">
                        <a:buFont typeface="Arial" panose="020B0604020202020204" pitchFamily="34" charset="0"/>
                        <a:buChar char="•"/>
                      </a:pPr>
                      <a:r>
                        <a:rPr lang="en-CA" sz="1100" dirty="0" smtClean="0"/>
                        <a:t>Update</a:t>
                      </a:r>
                      <a:r>
                        <a:rPr lang="en-CA" sz="1100" baseline="0" dirty="0" smtClean="0"/>
                        <a:t> to Intranet (for options, please refer to Web Updates section of this slide deck)</a:t>
                      </a:r>
                    </a:p>
                    <a:p>
                      <a:pPr marL="171450" indent="-171450">
                        <a:buFont typeface="Arial" panose="020B0604020202020204" pitchFamily="34" charset="0"/>
                        <a:buChar char="•"/>
                      </a:pPr>
                      <a:r>
                        <a:rPr lang="en-CA" sz="1100" baseline="0" dirty="0" smtClean="0"/>
                        <a:t>Signage</a:t>
                      </a:r>
                      <a:endParaRPr lang="en-CA" sz="11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dirty="0" smtClean="0"/>
                        <a:t>Congregate Living Home</a:t>
                      </a:r>
                      <a:endParaRPr lang="en-US" sz="1100" b="0" dirty="0" smtClean="0"/>
                    </a:p>
                  </a:txBody>
                  <a:tcPr/>
                </a:tc>
                <a:extLst>
                  <a:ext uri="{0D108BD9-81ED-4DB2-BD59-A6C34878D82A}">
                    <a16:rowId xmlns:a16="http://schemas.microsoft.com/office/drawing/2014/main" val="10003"/>
                  </a:ext>
                </a:extLst>
              </a:tr>
              <a:tr h="434303">
                <a:tc>
                  <a:txBody>
                    <a:bodyPr/>
                    <a:lstStyle/>
                    <a:p>
                      <a:r>
                        <a:rPr lang="en-CA" sz="1100" dirty="0" smtClean="0"/>
                        <a:t>Residents/Patients/Families</a:t>
                      </a:r>
                      <a:endParaRPr lang="en-CA" sz="1100" dirty="0"/>
                    </a:p>
                  </a:txBody>
                  <a:tcPr/>
                </a:tc>
                <a:tc>
                  <a:txBody>
                    <a:bodyPr/>
                    <a:lstStyle/>
                    <a:p>
                      <a:pPr marL="171450" indent="-171450">
                        <a:buFont typeface="Arial" panose="020B0604020202020204" pitchFamily="34" charset="0"/>
                        <a:buChar char="•"/>
                      </a:pPr>
                      <a:r>
                        <a:rPr lang="en-CA" sz="1100" dirty="0" smtClean="0"/>
                        <a:t>Resident/Patient notification</a:t>
                      </a:r>
                      <a:endParaRPr lang="en-CA"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dirty="0" smtClean="0"/>
                        <a:t>Congregate Living Home</a:t>
                      </a:r>
                      <a:endParaRPr lang="en-US" sz="1100" b="0" dirty="0" smtClean="0"/>
                    </a:p>
                  </a:txBody>
                  <a:tcPr/>
                </a:tc>
                <a:extLst>
                  <a:ext uri="{0D108BD9-81ED-4DB2-BD59-A6C34878D82A}">
                    <a16:rowId xmlns:a16="http://schemas.microsoft.com/office/drawing/2014/main" val="10004"/>
                  </a:ext>
                </a:extLst>
              </a:tr>
              <a:tr h="434303">
                <a:tc>
                  <a:txBody>
                    <a:bodyPr/>
                    <a:lstStyle/>
                    <a:p>
                      <a:r>
                        <a:rPr lang="en-CA" sz="1100" kern="1200" dirty="0" smtClean="0">
                          <a:solidFill>
                            <a:schemeClr val="dk1"/>
                          </a:solidFill>
                          <a:effectLst/>
                          <a:latin typeface="+mn-lt"/>
                          <a:ea typeface="+mn-ea"/>
                          <a:cs typeface="+mn-cs"/>
                        </a:rPr>
                        <a:t>Elected officials notification (as required)</a:t>
                      </a:r>
                      <a:endParaRPr lang="en-CA" sz="1100" dirty="0"/>
                    </a:p>
                  </a:txBody>
                  <a:tcPr/>
                </a:tc>
                <a:tc>
                  <a:txBody>
                    <a:bodyPr/>
                    <a:lstStyle/>
                    <a:p>
                      <a:pPr marL="171450" indent="-171450">
                        <a:buFont typeface="Arial" panose="020B0604020202020204" pitchFamily="34" charset="0"/>
                        <a:buChar char="•"/>
                      </a:pPr>
                      <a:r>
                        <a:rPr lang="en-CA" sz="1100" dirty="0" smtClean="0"/>
                        <a:t>Email notification</a:t>
                      </a:r>
                      <a:endParaRPr lang="en-CA"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100" b="0" dirty="0" smtClean="0"/>
                        <a:t>Public Health</a:t>
                      </a:r>
                      <a:r>
                        <a:rPr lang="en-CA" sz="1100" b="0" baseline="0" dirty="0" smtClean="0"/>
                        <a:t> Unit or </a:t>
                      </a:r>
                      <a:r>
                        <a:rPr lang="en-GB" sz="1100" b="0" dirty="0" smtClean="0"/>
                        <a:t>Congregate Living Home</a:t>
                      </a:r>
                      <a:endParaRPr lang="en-US" sz="1100" b="0" dirty="0" smtClean="0"/>
                    </a:p>
                  </a:txBody>
                  <a:tcPr/>
                </a:tc>
                <a:extLst>
                  <a:ext uri="{0D108BD9-81ED-4DB2-BD59-A6C34878D82A}">
                    <a16:rowId xmlns:a16="http://schemas.microsoft.com/office/drawing/2014/main" val="10005"/>
                  </a:ext>
                </a:extLst>
              </a:tr>
              <a:tr h="434303">
                <a:tc>
                  <a:txBody>
                    <a:bodyPr/>
                    <a:lstStyle/>
                    <a:p>
                      <a:r>
                        <a:rPr lang="en-CA" sz="1100" dirty="0" smtClean="0"/>
                        <a:t>Public</a:t>
                      </a:r>
                      <a:endParaRPr lang="en-CA" sz="1100" dirty="0"/>
                    </a:p>
                  </a:txBody>
                  <a:tcPr/>
                </a:tc>
                <a:tc>
                  <a:txBody>
                    <a:bodyPr/>
                    <a:lstStyle/>
                    <a:p>
                      <a:pPr marL="171450" indent="-171450">
                        <a:buFont typeface="Arial" panose="020B0604020202020204" pitchFamily="34" charset="0"/>
                        <a:buChar char="•"/>
                      </a:pPr>
                      <a:r>
                        <a:rPr lang="en-CA" sz="1100" dirty="0" smtClean="0"/>
                        <a:t>Website</a:t>
                      </a:r>
                      <a:r>
                        <a:rPr lang="en-CA" sz="1100" baseline="0" dirty="0" smtClean="0"/>
                        <a:t> update (for options, please refer to Web Updates section of this slide deck)</a:t>
                      </a:r>
                      <a:endParaRPr lang="en-CA"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100" b="0" dirty="0" smtClean="0"/>
                        <a:t>Public Health</a:t>
                      </a:r>
                      <a:r>
                        <a:rPr lang="en-CA" sz="1100" b="0" baseline="0" dirty="0" smtClean="0"/>
                        <a:t> Unit or </a:t>
                      </a:r>
                      <a:r>
                        <a:rPr lang="en-GB" sz="1100" b="0" dirty="0" smtClean="0"/>
                        <a:t>Congregate Living Home</a:t>
                      </a:r>
                      <a:endParaRPr lang="en-US" sz="1100" b="0" dirty="0" smtClean="0"/>
                    </a:p>
                  </a:txBody>
                  <a:tcPr/>
                </a:tc>
                <a:extLst>
                  <a:ext uri="{0D108BD9-81ED-4DB2-BD59-A6C34878D82A}">
                    <a16:rowId xmlns:a16="http://schemas.microsoft.com/office/drawing/2014/main" val="10006"/>
                  </a:ext>
                </a:extLst>
              </a:tr>
              <a:tr h="4343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dirty="0" smtClean="0"/>
                        <a:t>Media </a:t>
                      </a:r>
                      <a:r>
                        <a:rPr lang="en-CA" sz="1100" kern="1200" dirty="0" smtClean="0">
                          <a:solidFill>
                            <a:schemeClr val="dk1"/>
                          </a:solidFill>
                          <a:effectLst/>
                          <a:latin typeface="+mn-lt"/>
                          <a:ea typeface="+mn-ea"/>
                          <a:cs typeface="+mn-cs"/>
                        </a:rPr>
                        <a:t>(as required)</a:t>
                      </a:r>
                      <a:endParaRPr lang="en-CA" sz="1100" dirty="0" smtClean="0"/>
                    </a:p>
                  </a:txBody>
                  <a:tcPr/>
                </a:tc>
                <a:tc>
                  <a:txBody>
                    <a:bodyPr/>
                    <a:lstStyle/>
                    <a:p>
                      <a:pPr marL="171450" indent="-171450">
                        <a:buFont typeface="Arial" panose="020B0604020202020204" pitchFamily="34" charset="0"/>
                        <a:buChar char="•"/>
                      </a:pPr>
                      <a:r>
                        <a:rPr lang="en-CA" sz="1100" dirty="0" smtClean="0"/>
                        <a:t>Reactive media statement (if required)</a:t>
                      </a:r>
                      <a:endParaRPr lang="en-CA"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100" b="0" dirty="0" smtClean="0"/>
                        <a:t>Public Health</a:t>
                      </a:r>
                      <a:r>
                        <a:rPr lang="en-CA" sz="1100" b="0" baseline="0" dirty="0" smtClean="0"/>
                        <a:t> Unit or </a:t>
                      </a:r>
                      <a:r>
                        <a:rPr lang="en-GB" sz="1100" b="0" dirty="0" smtClean="0"/>
                        <a:t>Congregate Living Home</a:t>
                      </a:r>
                      <a:endParaRPr lang="en-US" sz="1100" b="0" dirty="0" smtClean="0"/>
                    </a:p>
                  </a:txBody>
                  <a:tcPr/>
                </a:tc>
                <a:extLst>
                  <a:ext uri="{0D108BD9-81ED-4DB2-BD59-A6C34878D82A}">
                    <a16:rowId xmlns:a16="http://schemas.microsoft.com/office/drawing/2014/main" val="10007"/>
                  </a:ext>
                </a:extLst>
              </a:tr>
            </a:tbl>
          </a:graphicData>
        </a:graphic>
      </p:graphicFrame>
      <p:sp>
        <p:nvSpPr>
          <p:cNvPr id="4" name="Slide Number Placeholder 3"/>
          <p:cNvSpPr>
            <a:spLocks noGrp="1"/>
          </p:cNvSpPr>
          <p:nvPr>
            <p:ph type="sldNum" sz="quarter" idx="12"/>
          </p:nvPr>
        </p:nvSpPr>
        <p:spPr/>
        <p:txBody>
          <a:bodyPr/>
          <a:lstStyle/>
          <a:p>
            <a:fld id="{39BD1827-BA23-4F55-BD5D-4D7FF3CE22F9}" type="slidenum">
              <a:rPr lang="en-CA" smtClean="0"/>
              <a:t>5</a:t>
            </a:fld>
            <a:endParaRPr lang="en-CA" dirty="0"/>
          </a:p>
        </p:txBody>
      </p:sp>
      <p:sp>
        <p:nvSpPr>
          <p:cNvPr id="6" name="TextBox 5"/>
          <p:cNvSpPr txBox="1"/>
          <p:nvPr/>
        </p:nvSpPr>
        <p:spPr>
          <a:xfrm>
            <a:off x="621791" y="5707171"/>
            <a:ext cx="10962401" cy="461665"/>
          </a:xfrm>
          <a:prstGeom prst="rect">
            <a:avLst/>
          </a:prstGeom>
          <a:noFill/>
        </p:spPr>
        <p:txBody>
          <a:bodyPr wrap="square" rtlCol="0">
            <a:spAutoFit/>
          </a:bodyPr>
          <a:lstStyle/>
          <a:p>
            <a:r>
              <a:rPr lang="en-CA" sz="1200" b="1" dirty="0" smtClean="0"/>
              <a:t>Please note:  </a:t>
            </a:r>
            <a:r>
              <a:rPr lang="en-CA" sz="1200" dirty="0" smtClean="0"/>
              <a:t>Recommendation is that stakeholders outlined here should be engaged in the order of the cascade an hour apart from each other. The intention is to disclose in a timely manner, started with communicating to those impact most, first and leader led.</a:t>
            </a:r>
            <a:endParaRPr lang="en-CA" sz="1200" dirty="0"/>
          </a:p>
        </p:txBody>
      </p:sp>
    </p:spTree>
    <p:extLst>
      <p:ext uri="{BB962C8B-B14F-4D97-AF65-F5344CB8AC3E}">
        <p14:creationId xmlns:p14="http://schemas.microsoft.com/office/powerpoint/2010/main" val="906926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152" y="0"/>
            <a:ext cx="10515600" cy="1325563"/>
          </a:xfrm>
        </p:spPr>
        <p:txBody>
          <a:bodyPr>
            <a:normAutofit/>
          </a:bodyPr>
          <a:lstStyle/>
          <a:p>
            <a:r>
              <a:rPr lang="en-US" dirty="0" smtClean="0"/>
              <a:t>Communications Cascade: </a:t>
            </a:r>
            <a:br>
              <a:rPr lang="en-US" dirty="0" smtClean="0"/>
            </a:br>
            <a:r>
              <a:rPr lang="en-US" dirty="0" smtClean="0"/>
              <a:t>Patient/Resident Death(s) Due to Outbreak</a:t>
            </a:r>
            <a:r>
              <a:rPr lang="en-US" sz="1600" dirty="0"/>
              <a:t/>
            </a:r>
            <a:br>
              <a:rPr lang="en-US" sz="1600" dirty="0"/>
            </a:br>
            <a:r>
              <a:rPr lang="en-US" sz="1600" dirty="0" smtClean="0"/>
              <a:t>*</a:t>
            </a:r>
            <a:r>
              <a:rPr lang="en-US" sz="1600" dirty="0"/>
              <a:t>S</a:t>
            </a:r>
            <a:r>
              <a:rPr lang="en-US" sz="1600" dirty="0" smtClean="0"/>
              <a:t>uggested order of stakeholder engagement</a:t>
            </a:r>
            <a:endParaRPr lang="en-US" sz="1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74544723"/>
              </p:ext>
            </p:extLst>
          </p:nvPr>
        </p:nvGraphicFramePr>
        <p:xfrm>
          <a:off x="621792" y="1465261"/>
          <a:ext cx="10962401" cy="4444618"/>
        </p:xfrm>
        <a:graphic>
          <a:graphicData uri="http://schemas.openxmlformats.org/drawingml/2006/table">
            <a:tbl>
              <a:tblPr firstRow="1" bandRow="1">
                <a:tableStyleId>{5C22544A-7EE6-4342-B048-85BDC9FD1C3A}</a:tableStyleId>
              </a:tblPr>
              <a:tblGrid>
                <a:gridCol w="4655593">
                  <a:extLst>
                    <a:ext uri="{9D8B030D-6E8A-4147-A177-3AD203B41FA5}">
                      <a16:colId xmlns:a16="http://schemas.microsoft.com/office/drawing/2014/main" val="20000"/>
                    </a:ext>
                  </a:extLst>
                </a:gridCol>
                <a:gridCol w="3894856">
                  <a:extLst>
                    <a:ext uri="{9D8B030D-6E8A-4147-A177-3AD203B41FA5}">
                      <a16:colId xmlns:a16="http://schemas.microsoft.com/office/drawing/2014/main" val="20001"/>
                    </a:ext>
                  </a:extLst>
                </a:gridCol>
                <a:gridCol w="2411952">
                  <a:extLst>
                    <a:ext uri="{9D8B030D-6E8A-4147-A177-3AD203B41FA5}">
                      <a16:colId xmlns:a16="http://schemas.microsoft.com/office/drawing/2014/main" val="20002"/>
                    </a:ext>
                  </a:extLst>
                </a:gridCol>
              </a:tblGrid>
              <a:tr h="422207">
                <a:tc>
                  <a:txBody>
                    <a:bodyPr/>
                    <a:lstStyle/>
                    <a:p>
                      <a:r>
                        <a:rPr lang="en-CA" sz="1800" dirty="0" smtClean="0"/>
                        <a:t>STAKEHOLDERS</a:t>
                      </a:r>
                      <a:endParaRPr lang="en-CA" sz="1800" dirty="0"/>
                    </a:p>
                  </a:txBody>
                  <a:tcPr>
                    <a:solidFill>
                      <a:srgbClr val="92D050"/>
                    </a:solidFill>
                  </a:tcPr>
                </a:tc>
                <a:tc>
                  <a:txBody>
                    <a:bodyPr/>
                    <a:lstStyle/>
                    <a:p>
                      <a:r>
                        <a:rPr lang="en-CA" sz="1800" dirty="0" smtClean="0"/>
                        <a:t>TACTICS</a:t>
                      </a:r>
                      <a:endParaRPr lang="en-CA" sz="1800" dirty="0"/>
                    </a:p>
                  </a:txBody>
                  <a:tcPr>
                    <a:solidFill>
                      <a:srgbClr val="92D050"/>
                    </a:solidFill>
                  </a:tcPr>
                </a:tc>
                <a:tc>
                  <a:txBody>
                    <a:bodyPr/>
                    <a:lstStyle/>
                    <a:p>
                      <a:r>
                        <a:rPr lang="en-CA" sz="1800" dirty="0" smtClean="0"/>
                        <a:t>RESPONSIBLE</a:t>
                      </a:r>
                      <a:endParaRPr lang="en-CA" sz="1800" dirty="0"/>
                    </a:p>
                  </a:txBody>
                  <a:tcPr>
                    <a:solidFill>
                      <a:srgbClr val="92D050"/>
                    </a:solidFill>
                  </a:tcPr>
                </a:tc>
                <a:extLst>
                  <a:ext uri="{0D108BD9-81ED-4DB2-BD59-A6C34878D82A}">
                    <a16:rowId xmlns:a16="http://schemas.microsoft.com/office/drawing/2014/main" val="10000"/>
                  </a:ext>
                </a:extLst>
              </a:tr>
              <a:tr h="494460">
                <a:tc>
                  <a:txBody>
                    <a:bodyPr/>
                    <a:lstStyle/>
                    <a:p>
                      <a:r>
                        <a:rPr lang="en-CA" sz="1100" kern="1200" dirty="0" smtClean="0">
                          <a:solidFill>
                            <a:schemeClr val="dk1"/>
                          </a:solidFill>
                          <a:latin typeface="+mn-lt"/>
                          <a:ea typeface="+mn-ea"/>
                          <a:cs typeface="+mn-cs"/>
                        </a:rPr>
                        <a:t>Family of individual</a:t>
                      </a:r>
                      <a:r>
                        <a:rPr lang="en-CA" sz="1100" kern="1200" baseline="0" dirty="0" smtClean="0">
                          <a:solidFill>
                            <a:schemeClr val="dk1"/>
                          </a:solidFill>
                          <a:latin typeface="+mn-lt"/>
                          <a:ea typeface="+mn-ea"/>
                          <a:cs typeface="+mn-cs"/>
                        </a:rPr>
                        <a:t> </a:t>
                      </a:r>
                      <a:r>
                        <a:rPr lang="en-CA" sz="1100" kern="1200" dirty="0" smtClean="0">
                          <a:solidFill>
                            <a:schemeClr val="dk1"/>
                          </a:solidFill>
                          <a:latin typeface="+mn-lt"/>
                          <a:ea typeface="+mn-ea"/>
                          <a:cs typeface="+mn-cs"/>
                        </a:rPr>
                        <a:t>who passed away</a:t>
                      </a:r>
                      <a:endParaRPr lang="en-CA" sz="1100" kern="1200" dirty="0">
                        <a:solidFill>
                          <a:schemeClr val="dk1"/>
                        </a:solidFill>
                        <a:latin typeface="+mn-lt"/>
                        <a:ea typeface="+mn-ea"/>
                        <a:cs typeface="+mn-cs"/>
                      </a:endParaRPr>
                    </a:p>
                  </a:txBody>
                  <a:tcPr/>
                </a:tc>
                <a:tc>
                  <a:txBody>
                    <a:bodyPr/>
                    <a:lstStyle/>
                    <a:p>
                      <a:r>
                        <a:rPr lang="en-CA" sz="1100" b="0" kern="1200" dirty="0" smtClean="0">
                          <a:solidFill>
                            <a:schemeClr val="dk1"/>
                          </a:solidFill>
                          <a:latin typeface="+mn-lt"/>
                          <a:ea typeface="+mn-ea"/>
                          <a:cs typeface="+mn-cs"/>
                        </a:rPr>
                        <a:t>Family notification, as per usual process</a:t>
                      </a:r>
                      <a:endParaRPr lang="en-CA" sz="1100" b="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dirty="0" smtClean="0"/>
                        <a:t>Congregate Living Home</a:t>
                      </a:r>
                      <a:endParaRPr lang="en-US" sz="1100" b="0" dirty="0" smtClean="0"/>
                    </a:p>
                    <a:p>
                      <a:pPr marL="171450" indent="-171450">
                        <a:buFont typeface="Arial" panose="020B0604020202020204" pitchFamily="34" charset="0"/>
                        <a:buChar char="•"/>
                      </a:pPr>
                      <a:endParaRPr lang="en-CA" sz="1100" b="0" kern="1200" baseline="0" dirty="0">
                        <a:solidFill>
                          <a:schemeClr val="dk1"/>
                        </a:solidFill>
                        <a:latin typeface="+mn-lt"/>
                        <a:ea typeface="+mn-ea"/>
                        <a:cs typeface="+mn-cs"/>
                      </a:endParaRPr>
                    </a:p>
                  </a:txBody>
                  <a:tcPr/>
                </a:tc>
                <a:extLst>
                  <a:ext uri="{0D108BD9-81ED-4DB2-BD59-A6C34878D82A}">
                    <a16:rowId xmlns:a16="http://schemas.microsoft.com/office/drawing/2014/main" val="10001"/>
                  </a:ext>
                </a:extLst>
              </a:tr>
              <a:tr h="494460">
                <a:tc>
                  <a:txBody>
                    <a:bodyPr/>
                    <a:lstStyle/>
                    <a:p>
                      <a:r>
                        <a:rPr lang="en-CA" sz="1100" dirty="0" smtClean="0"/>
                        <a:t>Senior Leadership Team</a:t>
                      </a:r>
                      <a:endParaRPr lang="en-CA"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kern="1200" dirty="0" smtClean="0">
                          <a:solidFill>
                            <a:schemeClr val="dk1"/>
                          </a:solidFill>
                          <a:latin typeface="+mn-lt"/>
                          <a:ea typeface="+mn-ea"/>
                          <a:cs typeface="+mn-cs"/>
                        </a:rPr>
                        <a:t>Email -</a:t>
                      </a:r>
                      <a:r>
                        <a:rPr lang="en-CA" sz="1100" kern="1200" baseline="0" dirty="0" smtClean="0">
                          <a:solidFill>
                            <a:schemeClr val="dk1"/>
                          </a:solidFill>
                          <a:latin typeface="+mn-lt"/>
                          <a:ea typeface="+mn-ea"/>
                          <a:cs typeface="+mn-cs"/>
                        </a:rPr>
                        <a:t> </a:t>
                      </a:r>
                      <a:r>
                        <a:rPr lang="en-CA" sz="1100" b="0" baseline="0" dirty="0" smtClean="0"/>
                        <a:t>Notify of case and announcement to staff and public.</a:t>
                      </a:r>
                    </a:p>
                    <a:p>
                      <a:endParaRPr lang="en-CA" sz="11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dirty="0" smtClean="0"/>
                        <a:t>Congregate Living Home</a:t>
                      </a:r>
                      <a:endParaRPr lang="en-US" sz="1100" b="0" dirty="0" smtClean="0"/>
                    </a:p>
                    <a:p>
                      <a:pPr marL="171450" indent="-171450">
                        <a:buFont typeface="Arial" panose="020B0604020202020204" pitchFamily="34" charset="0"/>
                        <a:buChar char="•"/>
                      </a:pPr>
                      <a:endParaRPr lang="en-CA" sz="1100" b="0" kern="1200" baseline="0" dirty="0">
                        <a:solidFill>
                          <a:schemeClr val="dk1"/>
                        </a:solidFill>
                        <a:latin typeface="+mn-lt"/>
                        <a:ea typeface="+mn-ea"/>
                        <a:cs typeface="+mn-cs"/>
                      </a:endParaRPr>
                    </a:p>
                  </a:txBody>
                  <a:tcPr/>
                </a:tc>
                <a:extLst>
                  <a:ext uri="{0D108BD9-81ED-4DB2-BD59-A6C34878D82A}">
                    <a16:rowId xmlns:a16="http://schemas.microsoft.com/office/drawing/2014/main" val="10002"/>
                  </a:ext>
                </a:extLst>
              </a:tr>
              <a:tr h="494460">
                <a:tc>
                  <a:txBody>
                    <a:bodyPr/>
                    <a:lstStyle/>
                    <a:p>
                      <a:r>
                        <a:rPr lang="en-CA" sz="1100" dirty="0" smtClean="0"/>
                        <a:t>Team (managing issue)</a:t>
                      </a:r>
                      <a:endParaRPr lang="en-CA"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kern="1200" dirty="0" smtClean="0">
                          <a:solidFill>
                            <a:schemeClr val="dk1"/>
                          </a:solidFill>
                          <a:latin typeface="+mn-lt"/>
                          <a:ea typeface="+mn-ea"/>
                          <a:cs typeface="+mn-cs"/>
                        </a:rPr>
                        <a:t>Huddle</a:t>
                      </a:r>
                      <a:r>
                        <a:rPr lang="en-CA" sz="1100" kern="1200" baseline="0" dirty="0" smtClean="0">
                          <a:solidFill>
                            <a:schemeClr val="dk1"/>
                          </a:solidFill>
                          <a:latin typeface="+mn-lt"/>
                          <a:ea typeface="+mn-ea"/>
                          <a:cs typeface="+mn-cs"/>
                        </a:rPr>
                        <a:t>  </a:t>
                      </a:r>
                      <a:r>
                        <a:rPr lang="en-CA" sz="1100" kern="1200" dirty="0" smtClean="0">
                          <a:solidFill>
                            <a:schemeClr val="dk1"/>
                          </a:solidFill>
                          <a:latin typeface="+mn-lt"/>
                          <a:ea typeface="+mn-ea"/>
                          <a:cs typeface="+mn-cs"/>
                        </a:rPr>
                        <a:t>- </a:t>
                      </a:r>
                      <a:r>
                        <a:rPr lang="en-CA" sz="1100" b="0" dirty="0" smtClean="0"/>
                        <a:t>Go over rollout to ensure alignment with leadership, affected unit/department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dirty="0" smtClean="0"/>
                        <a:t>Congregate Living Home</a:t>
                      </a:r>
                      <a:endParaRPr lang="en-US" sz="1100" b="0" dirty="0" smtClean="0"/>
                    </a:p>
                  </a:txBody>
                  <a:tcPr/>
                </a:tc>
                <a:extLst>
                  <a:ext uri="{0D108BD9-81ED-4DB2-BD59-A6C34878D82A}">
                    <a16:rowId xmlns:a16="http://schemas.microsoft.com/office/drawing/2014/main" val="10003"/>
                  </a:ext>
                </a:extLst>
              </a:tr>
              <a:tr h="494460">
                <a:tc>
                  <a:txBody>
                    <a:bodyPr/>
                    <a:lstStyle/>
                    <a:p>
                      <a:r>
                        <a:rPr lang="en-CA" sz="1100" dirty="0" smtClean="0"/>
                        <a:t>Public Health</a:t>
                      </a:r>
                      <a:endParaRPr lang="en-CA"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b="0" dirty="0" smtClean="0"/>
                        <a:t>Formal notification</a:t>
                      </a:r>
                    </a:p>
                    <a:p>
                      <a:endParaRPr lang="en-CA" sz="11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dirty="0" smtClean="0"/>
                        <a:t>Congregate Living Home</a:t>
                      </a:r>
                      <a:endParaRPr lang="en-US" sz="1100" b="0" dirty="0" smtClean="0"/>
                    </a:p>
                    <a:p>
                      <a:pPr marL="0" indent="0">
                        <a:buFont typeface="Arial" panose="020B0604020202020204" pitchFamily="34" charset="0"/>
                        <a:buNone/>
                      </a:pPr>
                      <a:endParaRPr lang="en-CA" sz="1100" b="0" kern="1200" baseline="0" dirty="0">
                        <a:solidFill>
                          <a:schemeClr val="dk1"/>
                        </a:solidFill>
                        <a:latin typeface="+mn-lt"/>
                        <a:ea typeface="+mn-ea"/>
                        <a:cs typeface="+mn-cs"/>
                      </a:endParaRPr>
                    </a:p>
                  </a:txBody>
                  <a:tcPr/>
                </a:tc>
                <a:extLst>
                  <a:ext uri="{0D108BD9-81ED-4DB2-BD59-A6C34878D82A}">
                    <a16:rowId xmlns:a16="http://schemas.microsoft.com/office/drawing/2014/main" val="10004"/>
                  </a:ext>
                </a:extLst>
              </a:tr>
              <a:tr h="832846">
                <a:tc>
                  <a:txBody>
                    <a:bodyPr/>
                    <a:lstStyle/>
                    <a:p>
                      <a:pPr marL="0" algn="l" defTabSz="914400" rtl="0" eaLnBrk="1" latinLnBrk="0" hangingPunct="1"/>
                      <a:r>
                        <a:rPr lang="en-CA" sz="1100" kern="1200" dirty="0" smtClean="0">
                          <a:solidFill>
                            <a:schemeClr val="dk1"/>
                          </a:solidFill>
                          <a:latin typeface="+mn-lt"/>
                          <a:ea typeface="+mn-ea"/>
                          <a:cs typeface="+mn-cs"/>
                        </a:rPr>
                        <a:t>Unit/department of</a:t>
                      </a:r>
                      <a:r>
                        <a:rPr lang="en-CA" sz="1100" kern="1200" baseline="0" dirty="0" smtClean="0">
                          <a:solidFill>
                            <a:schemeClr val="dk1"/>
                          </a:solidFill>
                          <a:latin typeface="+mn-lt"/>
                          <a:ea typeface="+mn-ea"/>
                          <a:cs typeface="+mn-cs"/>
                        </a:rPr>
                        <a:t> individual </a:t>
                      </a:r>
                      <a:r>
                        <a:rPr lang="en-CA" sz="1100" kern="1200" dirty="0" smtClean="0">
                          <a:solidFill>
                            <a:schemeClr val="dk1"/>
                          </a:solidFill>
                          <a:latin typeface="+mn-lt"/>
                          <a:ea typeface="+mn-ea"/>
                          <a:cs typeface="+mn-cs"/>
                        </a:rPr>
                        <a:t>who passed away</a:t>
                      </a:r>
                      <a:endParaRPr lang="en-CA" sz="11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kern="1200" dirty="0" smtClean="0">
                          <a:solidFill>
                            <a:schemeClr val="dk1"/>
                          </a:solidFill>
                          <a:latin typeface="+mn-lt"/>
                          <a:ea typeface="+mn-ea"/>
                          <a:cs typeface="+mn-cs"/>
                        </a:rPr>
                        <a:t>Huddle (while</a:t>
                      </a:r>
                      <a:r>
                        <a:rPr lang="en-CA" sz="1100" kern="1200" baseline="0" dirty="0" smtClean="0">
                          <a:solidFill>
                            <a:schemeClr val="dk1"/>
                          </a:solidFill>
                          <a:latin typeface="+mn-lt"/>
                          <a:ea typeface="+mn-ea"/>
                          <a:cs typeface="+mn-cs"/>
                        </a:rPr>
                        <a:t> practicing physical distancing) </a:t>
                      </a:r>
                      <a:r>
                        <a:rPr lang="en-CA" sz="1100" kern="1200" dirty="0" smtClean="0">
                          <a:solidFill>
                            <a:schemeClr val="dk1"/>
                          </a:solidFill>
                          <a:latin typeface="+mn-lt"/>
                          <a:ea typeface="+mn-ea"/>
                          <a:cs typeface="+mn-cs"/>
                        </a:rPr>
                        <a:t>- </a:t>
                      </a:r>
                      <a:r>
                        <a:rPr lang="en-CA" sz="1100" b="0" dirty="0" smtClean="0"/>
                        <a:t>Program</a:t>
                      </a:r>
                      <a:r>
                        <a:rPr lang="en-CA" sz="1100" b="0" baseline="0" dirty="0" smtClean="0"/>
                        <a:t> leadership to offer Employee and Family Assistance Program support  (have Employee Health presence available)</a:t>
                      </a:r>
                      <a:endParaRPr lang="en-CA" sz="1100" b="0" dirty="0" smtClean="0"/>
                    </a:p>
                    <a:p>
                      <a:endParaRPr lang="en-CA" sz="1100" kern="1200" dirty="0" smtClean="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dirty="0" smtClean="0"/>
                        <a:t>Congregate Living Home</a:t>
                      </a:r>
                      <a:endParaRPr lang="en-US" sz="1100" b="0" dirty="0" smtClean="0"/>
                    </a:p>
                    <a:p>
                      <a:pPr marL="0" indent="0">
                        <a:buFont typeface="Arial" panose="020B0604020202020204" pitchFamily="34" charset="0"/>
                        <a:buNone/>
                      </a:pPr>
                      <a:endParaRPr lang="en-CA" sz="1100" b="0" kern="1200" baseline="0" dirty="0">
                        <a:solidFill>
                          <a:schemeClr val="dk1"/>
                        </a:solidFill>
                        <a:latin typeface="+mn-lt"/>
                        <a:ea typeface="+mn-ea"/>
                        <a:cs typeface="+mn-cs"/>
                      </a:endParaRPr>
                    </a:p>
                  </a:txBody>
                  <a:tcPr/>
                </a:tc>
                <a:extLst>
                  <a:ext uri="{0D108BD9-81ED-4DB2-BD59-A6C34878D82A}">
                    <a16:rowId xmlns:a16="http://schemas.microsoft.com/office/drawing/2014/main" val="10005"/>
                  </a:ext>
                </a:extLst>
              </a:tr>
              <a:tr h="1015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kern="1200" dirty="0" smtClean="0">
                          <a:solidFill>
                            <a:schemeClr val="dk1"/>
                          </a:solidFill>
                          <a:latin typeface="+mn-lt"/>
                          <a:ea typeface="+mn-ea"/>
                          <a:cs typeface="+mn-cs"/>
                        </a:rPr>
                        <a:t>All staff and professional staff</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kern="1200" baseline="0" dirty="0" smtClean="0">
                          <a:solidFill>
                            <a:schemeClr val="dk1"/>
                          </a:solidFill>
                          <a:latin typeface="+mn-lt"/>
                          <a:ea typeface="+mn-ea"/>
                          <a:cs typeface="+mn-cs"/>
                        </a:rPr>
                        <a:t>Include a COVID-19 tracker section in a Weekly COVID-19 Bulletin (sent by email) that can provide staff with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CA" sz="1100" kern="1200" baseline="0" dirty="0" smtClean="0">
                          <a:solidFill>
                            <a:schemeClr val="dk1"/>
                          </a:solidFill>
                          <a:latin typeface="+mn-lt"/>
                          <a:ea typeface="+mn-ea"/>
                          <a:cs typeface="+mn-cs"/>
                        </a:rPr>
                        <a:t>Total # of individuals with COVID-19</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CA" sz="1100" kern="1200" baseline="0" dirty="0" smtClean="0">
                          <a:solidFill>
                            <a:schemeClr val="dk1"/>
                          </a:solidFill>
                          <a:latin typeface="+mn-lt"/>
                          <a:ea typeface="+mn-ea"/>
                          <a:cs typeface="+mn-cs"/>
                        </a:rPr>
                        <a:t>Total # of staff with COVID-19</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CA" sz="1100" kern="1200" baseline="0" dirty="0" smtClean="0">
                          <a:solidFill>
                            <a:schemeClr val="dk1"/>
                          </a:solidFill>
                          <a:latin typeface="+mn-lt"/>
                          <a:ea typeface="+mn-ea"/>
                          <a:cs typeface="+mn-cs"/>
                        </a:rPr>
                        <a:t>Total # of deaths due to COVID-19</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dirty="0" smtClean="0"/>
                        <a:t>Congregate Living Home</a:t>
                      </a:r>
                      <a:endParaRPr lang="en-US" sz="1100" b="0" dirty="0" smtClean="0"/>
                    </a:p>
                    <a:p>
                      <a:pPr marL="0" indent="0">
                        <a:buFont typeface="Arial" panose="020B0604020202020204" pitchFamily="34" charset="0"/>
                        <a:buNone/>
                      </a:pPr>
                      <a:endParaRPr lang="en-CA" sz="1100" b="0" kern="1200" baseline="0" dirty="0">
                        <a:solidFill>
                          <a:schemeClr val="dk1"/>
                        </a:solidFill>
                        <a:latin typeface="+mn-lt"/>
                        <a:ea typeface="+mn-ea"/>
                        <a:cs typeface="+mn-cs"/>
                      </a:endParaRPr>
                    </a:p>
                  </a:txBody>
                  <a:tcPr/>
                </a:tc>
                <a:extLst>
                  <a:ext uri="{0D108BD9-81ED-4DB2-BD59-A6C34878D82A}">
                    <a16:rowId xmlns:a16="http://schemas.microsoft.com/office/drawing/2014/main" val="10006"/>
                  </a:ext>
                </a:extLst>
              </a:tr>
            </a:tbl>
          </a:graphicData>
        </a:graphic>
      </p:graphicFrame>
      <p:sp>
        <p:nvSpPr>
          <p:cNvPr id="4" name="Slide Number Placeholder 3"/>
          <p:cNvSpPr>
            <a:spLocks noGrp="1"/>
          </p:cNvSpPr>
          <p:nvPr>
            <p:ph type="sldNum" sz="quarter" idx="12"/>
          </p:nvPr>
        </p:nvSpPr>
        <p:spPr/>
        <p:txBody>
          <a:bodyPr/>
          <a:lstStyle/>
          <a:p>
            <a:fld id="{39BD1827-BA23-4F55-BD5D-4D7FF3CE22F9}" type="slidenum">
              <a:rPr lang="en-CA" smtClean="0"/>
              <a:t>6</a:t>
            </a:fld>
            <a:endParaRPr lang="en-CA" dirty="0"/>
          </a:p>
        </p:txBody>
      </p:sp>
    </p:spTree>
    <p:extLst>
      <p:ext uri="{BB962C8B-B14F-4D97-AF65-F5344CB8AC3E}">
        <p14:creationId xmlns:p14="http://schemas.microsoft.com/office/powerpoint/2010/main" val="879345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660" y="0"/>
            <a:ext cx="10515600" cy="1325563"/>
          </a:xfrm>
        </p:spPr>
        <p:txBody>
          <a:bodyPr>
            <a:normAutofit/>
          </a:bodyPr>
          <a:lstStyle/>
          <a:p>
            <a:r>
              <a:rPr lang="en-US" dirty="0" smtClean="0"/>
              <a:t>Communications Cascade: </a:t>
            </a:r>
            <a:br>
              <a:rPr lang="en-US" dirty="0" smtClean="0"/>
            </a:br>
            <a:r>
              <a:rPr lang="en-US" dirty="0" smtClean="0"/>
              <a:t>Patient/Resident Death(s) Due to Outbreak</a:t>
            </a:r>
            <a:r>
              <a:rPr lang="en-US" sz="1600" dirty="0"/>
              <a:t/>
            </a:r>
            <a:br>
              <a:rPr lang="en-US" sz="1600" dirty="0"/>
            </a:br>
            <a:r>
              <a:rPr lang="en-US" sz="1600" dirty="0" smtClean="0"/>
              <a:t>*</a:t>
            </a:r>
            <a:r>
              <a:rPr lang="en-US" sz="1600" dirty="0"/>
              <a:t>S</a:t>
            </a:r>
            <a:r>
              <a:rPr lang="en-US" sz="1600" dirty="0" smtClean="0"/>
              <a:t>uggested order of stakeholder engagement</a:t>
            </a:r>
            <a:endParaRPr lang="en-US" sz="1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44989007"/>
              </p:ext>
            </p:extLst>
          </p:nvPr>
        </p:nvGraphicFramePr>
        <p:xfrm>
          <a:off x="836660" y="1465263"/>
          <a:ext cx="10515600" cy="1224280"/>
        </p:xfrm>
        <a:graphic>
          <a:graphicData uri="http://schemas.openxmlformats.org/drawingml/2006/table">
            <a:tbl>
              <a:tblPr firstRow="1" bandRow="1">
                <a:tableStyleId>{5C22544A-7EE6-4342-B048-85BDC9FD1C3A}</a:tableStyleId>
              </a:tblPr>
              <a:tblGrid>
                <a:gridCol w="3861607">
                  <a:extLst>
                    <a:ext uri="{9D8B030D-6E8A-4147-A177-3AD203B41FA5}">
                      <a16:colId xmlns:a16="http://schemas.microsoft.com/office/drawing/2014/main" val="20000"/>
                    </a:ext>
                  </a:extLst>
                </a:gridCol>
                <a:gridCol w="3355174">
                  <a:extLst>
                    <a:ext uri="{9D8B030D-6E8A-4147-A177-3AD203B41FA5}">
                      <a16:colId xmlns:a16="http://schemas.microsoft.com/office/drawing/2014/main" val="20001"/>
                    </a:ext>
                  </a:extLst>
                </a:gridCol>
                <a:gridCol w="3298819">
                  <a:extLst>
                    <a:ext uri="{9D8B030D-6E8A-4147-A177-3AD203B41FA5}">
                      <a16:colId xmlns:a16="http://schemas.microsoft.com/office/drawing/2014/main" val="20002"/>
                    </a:ext>
                  </a:extLst>
                </a:gridCol>
              </a:tblGrid>
              <a:tr h="370840">
                <a:tc>
                  <a:txBody>
                    <a:bodyPr/>
                    <a:lstStyle/>
                    <a:p>
                      <a:r>
                        <a:rPr lang="en-CA" sz="1400" dirty="0" smtClean="0"/>
                        <a:t>STAKEHOLDERS</a:t>
                      </a:r>
                      <a:endParaRPr lang="en-CA" sz="1400" dirty="0"/>
                    </a:p>
                  </a:txBody>
                  <a:tcPr>
                    <a:solidFill>
                      <a:srgbClr val="92D050"/>
                    </a:solidFill>
                  </a:tcPr>
                </a:tc>
                <a:tc>
                  <a:txBody>
                    <a:bodyPr/>
                    <a:lstStyle/>
                    <a:p>
                      <a:r>
                        <a:rPr lang="en-CA" sz="1400" dirty="0" smtClean="0"/>
                        <a:t>TACTICS</a:t>
                      </a:r>
                      <a:endParaRPr lang="en-CA" sz="1400" dirty="0"/>
                    </a:p>
                  </a:txBody>
                  <a:tcPr>
                    <a:solidFill>
                      <a:srgbClr val="92D050"/>
                    </a:solidFill>
                  </a:tcPr>
                </a:tc>
                <a:tc>
                  <a:txBody>
                    <a:bodyPr/>
                    <a:lstStyle/>
                    <a:p>
                      <a:r>
                        <a:rPr lang="en-CA" sz="1400" dirty="0" smtClean="0"/>
                        <a:t>RESPONSIBLE</a:t>
                      </a:r>
                      <a:endParaRPr lang="en-CA" sz="1400" dirty="0"/>
                    </a:p>
                  </a:txBody>
                  <a:tcPr>
                    <a:solidFill>
                      <a:srgbClr val="92D050"/>
                    </a:solidFill>
                  </a:tcPr>
                </a:tc>
                <a:extLst>
                  <a:ext uri="{0D108BD9-81ED-4DB2-BD59-A6C34878D82A}">
                    <a16:rowId xmlns:a16="http://schemas.microsoft.com/office/drawing/2014/main" val="10000"/>
                  </a:ext>
                </a:extLst>
              </a:tr>
              <a:tr h="320040">
                <a:tc>
                  <a:txBody>
                    <a:bodyPr/>
                    <a:lstStyle/>
                    <a:p>
                      <a:r>
                        <a:rPr lang="en-CA" sz="1100" dirty="0" smtClean="0"/>
                        <a:t>Local elected officials</a:t>
                      </a:r>
                      <a:endParaRPr lang="en-CA"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kern="1200" dirty="0" smtClean="0">
                          <a:solidFill>
                            <a:schemeClr val="dk1"/>
                          </a:solidFill>
                          <a:latin typeface="+mn-lt"/>
                          <a:ea typeface="+mn-ea"/>
                          <a:cs typeface="+mn-cs"/>
                        </a:rPr>
                        <a:t>Weekly email update - </a:t>
                      </a:r>
                      <a:r>
                        <a:rPr lang="en-CA" sz="1100" b="0" kern="1200" baseline="0" dirty="0" smtClean="0">
                          <a:solidFill>
                            <a:schemeClr val="dk1"/>
                          </a:solidFill>
                          <a:latin typeface="+mn-lt"/>
                          <a:ea typeface="+mn-ea"/>
                          <a:cs typeface="+mn-cs"/>
                        </a:rPr>
                        <a:t>i</a:t>
                      </a:r>
                      <a:r>
                        <a:rPr lang="en-CA" sz="1100" b="0" baseline="0" dirty="0" smtClean="0"/>
                        <a:t>nclude a link to </a:t>
                      </a:r>
                      <a:r>
                        <a:rPr lang="en-CA" sz="1100" kern="1200" dirty="0" smtClean="0">
                          <a:solidFill>
                            <a:schemeClr val="dk1"/>
                          </a:solidFill>
                          <a:latin typeface="+mn-lt"/>
                          <a:ea typeface="+mn-ea"/>
                          <a:cs typeface="+mn-cs"/>
                        </a:rPr>
                        <a:t>the external website’s dedicated outbreak page</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b="0" dirty="0" smtClean="0"/>
                        <a:t>Public Health</a:t>
                      </a:r>
                      <a:r>
                        <a:rPr lang="en-CA" sz="1200" b="0" baseline="0" dirty="0" smtClean="0"/>
                        <a:t> Unit or </a:t>
                      </a:r>
                      <a:r>
                        <a:rPr lang="en-GB" sz="1200" b="0" dirty="0" smtClean="0"/>
                        <a:t>Congregate Living Home</a:t>
                      </a:r>
                      <a:endParaRPr lang="en-US" sz="1200" b="0" dirty="0" smtClean="0"/>
                    </a:p>
                  </a:txBody>
                  <a:tcPr/>
                </a:tc>
                <a:extLst>
                  <a:ext uri="{0D108BD9-81ED-4DB2-BD59-A6C34878D82A}">
                    <a16:rowId xmlns:a16="http://schemas.microsoft.com/office/drawing/2014/main" val="10001"/>
                  </a:ext>
                </a:extLst>
              </a:tr>
              <a:tr h="320040">
                <a:tc>
                  <a:txBody>
                    <a:bodyPr/>
                    <a:lstStyle/>
                    <a:p>
                      <a:r>
                        <a:rPr lang="en-CA" sz="1100" kern="1200" dirty="0" smtClean="0">
                          <a:solidFill>
                            <a:schemeClr val="dk1"/>
                          </a:solidFill>
                          <a:latin typeface="+mn-lt"/>
                          <a:ea typeface="+mn-ea"/>
                          <a:cs typeface="+mn-cs"/>
                        </a:rPr>
                        <a:t>Media</a:t>
                      </a:r>
                      <a:endParaRPr lang="en-CA" sz="11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100" kern="1200" baseline="0" dirty="0" smtClean="0">
                          <a:solidFill>
                            <a:schemeClr val="dk1"/>
                          </a:solidFill>
                          <a:latin typeface="+mn-lt"/>
                          <a:ea typeface="+mn-ea"/>
                          <a:cs typeface="+mn-cs"/>
                        </a:rPr>
                        <a:t>Provide Public Health Unit with a quote to include in their news release  (if applicable)</a:t>
                      </a:r>
                      <a:endParaRPr lang="en-CA" sz="1100" kern="1200" dirty="0" smtClean="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b="0" dirty="0" smtClean="0"/>
                        <a:t>Public Health</a:t>
                      </a:r>
                      <a:r>
                        <a:rPr lang="en-CA" sz="1200" b="0" baseline="0" dirty="0" smtClean="0"/>
                        <a:t> Unit or </a:t>
                      </a:r>
                      <a:r>
                        <a:rPr lang="en-GB" sz="1200" b="0" dirty="0" smtClean="0"/>
                        <a:t>Congregate Living Home</a:t>
                      </a:r>
                      <a:endParaRPr lang="en-US" sz="1200" b="0" dirty="0" smtClean="0"/>
                    </a:p>
                  </a:txBody>
                  <a:tcPr/>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39BD1827-BA23-4F55-BD5D-4D7FF3CE22F9}" type="slidenum">
              <a:rPr lang="en-CA" smtClean="0"/>
              <a:t>7</a:t>
            </a:fld>
            <a:endParaRPr lang="en-CA" dirty="0"/>
          </a:p>
        </p:txBody>
      </p:sp>
      <p:sp>
        <p:nvSpPr>
          <p:cNvPr id="6" name="TextBox 5"/>
          <p:cNvSpPr txBox="1"/>
          <p:nvPr/>
        </p:nvSpPr>
        <p:spPr>
          <a:xfrm>
            <a:off x="523898" y="5734451"/>
            <a:ext cx="11060296" cy="461665"/>
          </a:xfrm>
          <a:prstGeom prst="rect">
            <a:avLst/>
          </a:prstGeom>
          <a:noFill/>
        </p:spPr>
        <p:txBody>
          <a:bodyPr wrap="square" rtlCol="0">
            <a:spAutoFit/>
          </a:bodyPr>
          <a:lstStyle/>
          <a:p>
            <a:r>
              <a:rPr lang="en-CA" sz="1200" b="1" dirty="0" smtClean="0"/>
              <a:t>Please note:  </a:t>
            </a:r>
            <a:r>
              <a:rPr lang="en-CA" sz="1200" dirty="0"/>
              <a:t>R</a:t>
            </a:r>
            <a:r>
              <a:rPr lang="en-CA" sz="1200" dirty="0" smtClean="0"/>
              <a:t>ecommendation is that stakeholders outlined here should be engaged in the order of the cascade an hour apart from each other. The intention is to disclose in a timely manner, starting with communicating to those impacted most, first and leader led.</a:t>
            </a:r>
            <a:endParaRPr lang="en-CA" sz="1200" dirty="0"/>
          </a:p>
        </p:txBody>
      </p:sp>
    </p:spTree>
    <p:extLst>
      <p:ext uri="{BB962C8B-B14F-4D97-AF65-F5344CB8AC3E}">
        <p14:creationId xmlns:p14="http://schemas.microsoft.com/office/powerpoint/2010/main" val="2193155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i="1" dirty="0"/>
              <a:t>Web </a:t>
            </a:r>
            <a:r>
              <a:rPr lang="en-US" sz="5400" i="1" dirty="0" smtClean="0"/>
              <a:t>Updates</a:t>
            </a:r>
            <a:endParaRPr lang="en-US" sz="5400" dirty="0"/>
          </a:p>
        </p:txBody>
      </p:sp>
    </p:spTree>
    <p:extLst>
      <p:ext uri="{BB962C8B-B14F-4D97-AF65-F5344CB8AC3E}">
        <p14:creationId xmlns:p14="http://schemas.microsoft.com/office/powerpoint/2010/main" val="1153186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2" y="-488036"/>
            <a:ext cx="10515600" cy="1325563"/>
          </a:xfrm>
        </p:spPr>
        <p:txBody>
          <a:bodyPr>
            <a:normAutofit/>
          </a:bodyPr>
          <a:lstStyle/>
          <a:p>
            <a:r>
              <a:rPr lang="en-US" sz="3600" dirty="0" smtClean="0"/>
              <a:t>Web Updates: Outbreaks</a:t>
            </a:r>
            <a:endParaRPr lang="en-US" sz="3600" dirty="0"/>
          </a:p>
        </p:txBody>
      </p:sp>
      <p:sp>
        <p:nvSpPr>
          <p:cNvPr id="4" name="Slide Number Placeholder 3"/>
          <p:cNvSpPr>
            <a:spLocks noGrp="1"/>
          </p:cNvSpPr>
          <p:nvPr>
            <p:ph type="sldNum" sz="quarter" idx="12"/>
          </p:nvPr>
        </p:nvSpPr>
        <p:spPr/>
        <p:txBody>
          <a:bodyPr/>
          <a:lstStyle/>
          <a:p>
            <a:fld id="{39BD1827-BA23-4F55-BD5D-4D7FF3CE22F9}" type="slidenum">
              <a:rPr lang="en-CA" smtClean="0"/>
              <a:t>9</a:t>
            </a:fld>
            <a:endParaRPr lang="en-CA" dirty="0"/>
          </a:p>
        </p:txBody>
      </p:sp>
      <p:sp>
        <p:nvSpPr>
          <p:cNvPr id="5" name="Rectangle 4"/>
          <p:cNvSpPr/>
          <p:nvPr/>
        </p:nvSpPr>
        <p:spPr>
          <a:xfrm>
            <a:off x="759542" y="1299673"/>
            <a:ext cx="11038901" cy="1477328"/>
          </a:xfrm>
          <a:prstGeom prst="rect">
            <a:avLst/>
          </a:prstGeom>
        </p:spPr>
        <p:txBody>
          <a:bodyPr wrap="square">
            <a:spAutoFit/>
          </a:bodyPr>
          <a:lstStyle/>
          <a:p>
            <a:pPr lvl="0"/>
            <a:endParaRPr lang="en-CA" dirty="0"/>
          </a:p>
          <a:p>
            <a:pPr lvl="0"/>
            <a:endParaRPr lang="en-CA" dirty="0" smtClean="0"/>
          </a:p>
          <a:p>
            <a:pPr lvl="0"/>
            <a:endParaRPr lang="en-CA" dirty="0"/>
          </a:p>
          <a:p>
            <a:pPr lvl="0"/>
            <a:endParaRPr lang="en-CA" dirty="0" smtClean="0"/>
          </a:p>
          <a:p>
            <a:pPr lvl="0"/>
            <a:endParaRPr lang="en-CA" dirty="0"/>
          </a:p>
        </p:txBody>
      </p:sp>
      <p:sp>
        <p:nvSpPr>
          <p:cNvPr id="6" name="Rectangle 5"/>
          <p:cNvSpPr/>
          <p:nvPr/>
        </p:nvSpPr>
        <p:spPr>
          <a:xfrm>
            <a:off x="621792" y="1124712"/>
            <a:ext cx="11214744" cy="7694414"/>
          </a:xfrm>
          <a:prstGeom prst="rect">
            <a:avLst/>
          </a:prstGeom>
        </p:spPr>
        <p:txBody>
          <a:bodyPr wrap="square">
            <a:spAutoFit/>
          </a:bodyPr>
          <a:lstStyle/>
          <a:p>
            <a:r>
              <a:rPr lang="en-CA" sz="2400" b="1" dirty="0" smtClean="0">
                <a:latin typeface="+mj-lt"/>
                <a:ea typeface="+mj-ea"/>
                <a:cs typeface="+mj-cs"/>
              </a:rPr>
              <a:t>Intranet Portal</a:t>
            </a:r>
          </a:p>
          <a:p>
            <a:r>
              <a:rPr lang="en-CA" b="1" dirty="0" smtClean="0">
                <a:latin typeface="+mj-lt"/>
                <a:ea typeface="+mj-ea"/>
                <a:cs typeface="+mj-cs"/>
              </a:rPr>
              <a:t>Option 1:</a:t>
            </a:r>
          </a:p>
          <a:p>
            <a:pPr marL="342900" indent="-342900">
              <a:buFont typeface="Arial" panose="020B0604020202020204" pitchFamily="34" charset="0"/>
              <a:buChar char="•"/>
            </a:pPr>
            <a:r>
              <a:rPr lang="en-CA" dirty="0" smtClean="0">
                <a:latin typeface="+mj-lt"/>
                <a:ea typeface="+mj-ea"/>
                <a:cs typeface="+mj-cs"/>
              </a:rPr>
              <a:t>Consider </a:t>
            </a:r>
            <a:r>
              <a:rPr lang="en-CA" dirty="0">
                <a:latin typeface="+mj-lt"/>
                <a:ea typeface="+mj-ea"/>
                <a:cs typeface="+mj-cs"/>
              </a:rPr>
              <a:t>having a dedicated ‘Outbreak’ section on your organization’s intranet portal that can include the following:</a:t>
            </a:r>
          </a:p>
          <a:p>
            <a:pPr marL="800100" lvl="1" indent="-342900">
              <a:buFont typeface="Arial" panose="020B0604020202020204" pitchFamily="34" charset="0"/>
              <a:buChar char="•"/>
            </a:pPr>
            <a:r>
              <a:rPr lang="en-CA" dirty="0">
                <a:latin typeface="+mj-lt"/>
                <a:ea typeface="+mj-ea"/>
                <a:cs typeface="+mj-cs"/>
              </a:rPr>
              <a:t>An outbreak tracker including the number of people affected when the outbreak was declared and number of people affected when the outbreak was declared over</a:t>
            </a:r>
          </a:p>
          <a:p>
            <a:pPr marL="800100" lvl="1" indent="-342900">
              <a:buFont typeface="Arial" panose="020B0604020202020204" pitchFamily="34" charset="0"/>
              <a:buChar char="•"/>
            </a:pPr>
            <a:r>
              <a:rPr lang="en-CA" dirty="0">
                <a:latin typeface="+mj-lt"/>
                <a:ea typeface="+mj-ea"/>
                <a:cs typeface="+mj-cs"/>
              </a:rPr>
              <a:t>M</a:t>
            </a:r>
            <a:r>
              <a:rPr lang="en-CA" dirty="0" smtClean="0">
                <a:latin typeface="+mj-lt"/>
                <a:ea typeface="+mj-ea"/>
                <a:cs typeface="+mj-cs"/>
              </a:rPr>
              <a:t>essaging </a:t>
            </a:r>
            <a:r>
              <a:rPr lang="en-CA" dirty="0">
                <a:latin typeface="+mj-lt"/>
                <a:ea typeface="+mj-ea"/>
                <a:cs typeface="+mj-cs"/>
              </a:rPr>
              <a:t>about how your organization is defining a COVID-19 outbreak</a:t>
            </a:r>
          </a:p>
          <a:p>
            <a:pPr marL="800100" lvl="1" indent="-342900">
              <a:buFont typeface="Arial" panose="020B0604020202020204" pitchFamily="34" charset="0"/>
              <a:buChar char="•"/>
            </a:pPr>
            <a:r>
              <a:rPr lang="en-CA" dirty="0">
                <a:latin typeface="+mj-lt"/>
                <a:ea typeface="+mj-ea"/>
                <a:cs typeface="+mj-cs"/>
              </a:rPr>
              <a:t>S</a:t>
            </a:r>
            <a:r>
              <a:rPr lang="en-CA" dirty="0" smtClean="0">
                <a:latin typeface="+mj-lt"/>
                <a:ea typeface="+mj-ea"/>
                <a:cs typeface="+mj-cs"/>
              </a:rPr>
              <a:t>teps </a:t>
            </a:r>
            <a:r>
              <a:rPr lang="en-CA" dirty="0">
                <a:latin typeface="+mj-lt"/>
                <a:ea typeface="+mj-ea"/>
                <a:cs typeface="+mj-cs"/>
              </a:rPr>
              <a:t>your organization is taking to keep everyone safe</a:t>
            </a:r>
          </a:p>
          <a:p>
            <a:pPr marL="800100" lvl="1" indent="-342900">
              <a:buFont typeface="Arial" panose="020B0604020202020204" pitchFamily="34" charset="0"/>
              <a:buChar char="•"/>
            </a:pPr>
            <a:r>
              <a:rPr lang="en-CA" dirty="0" smtClean="0">
                <a:latin typeface="+mj-lt"/>
                <a:ea typeface="+mj-ea"/>
                <a:cs typeface="+mj-cs"/>
              </a:rPr>
              <a:t>Steps your </a:t>
            </a:r>
            <a:r>
              <a:rPr lang="en-CA" dirty="0">
                <a:latin typeface="+mj-lt"/>
                <a:ea typeface="+mj-ea"/>
                <a:cs typeface="+mj-cs"/>
              </a:rPr>
              <a:t>organization takes when an outbreak is </a:t>
            </a:r>
            <a:r>
              <a:rPr lang="en-CA" dirty="0" smtClean="0">
                <a:latin typeface="+mj-lt"/>
                <a:ea typeface="+mj-ea"/>
                <a:cs typeface="+mj-cs"/>
              </a:rPr>
              <a:t>declared</a:t>
            </a:r>
          </a:p>
          <a:p>
            <a:pPr lvl="1"/>
            <a:endParaRPr lang="en-CA" dirty="0">
              <a:latin typeface="+mj-lt"/>
              <a:ea typeface="+mj-ea"/>
              <a:cs typeface="+mj-cs"/>
            </a:endParaRPr>
          </a:p>
          <a:p>
            <a:r>
              <a:rPr lang="en-CA" b="1" dirty="0"/>
              <a:t>Option 2</a:t>
            </a:r>
            <a:r>
              <a:rPr lang="en-CA" b="1" dirty="0" smtClean="0"/>
              <a:t>:</a:t>
            </a:r>
          </a:p>
          <a:p>
            <a:pPr marL="342900" indent="-342900">
              <a:buFont typeface="Arial" panose="020B0604020202020204" pitchFamily="34" charset="0"/>
              <a:buChar char="•"/>
            </a:pPr>
            <a:r>
              <a:rPr lang="en-CA" dirty="0">
                <a:latin typeface="+mj-lt"/>
                <a:ea typeface="+mj-ea"/>
                <a:cs typeface="+mj-cs"/>
              </a:rPr>
              <a:t>Consider having a dedicated ‘Outbreak’ section on your organization’s intranet portal that can include the following:</a:t>
            </a:r>
          </a:p>
          <a:p>
            <a:pPr marL="800100" lvl="1" indent="-342900">
              <a:buFont typeface="Arial" panose="020B0604020202020204" pitchFamily="34" charset="0"/>
              <a:buChar char="•"/>
            </a:pPr>
            <a:r>
              <a:rPr lang="en-CA" dirty="0">
                <a:latin typeface="+mj-lt"/>
                <a:ea typeface="+mj-ea"/>
                <a:cs typeface="+mj-cs"/>
              </a:rPr>
              <a:t>A link to your public health unit from where people can access your organization’s outbreak information</a:t>
            </a:r>
            <a:r>
              <a:rPr lang="en-CA" dirty="0" smtClean="0">
                <a:latin typeface="+mj-lt"/>
                <a:ea typeface="+mj-ea"/>
                <a:cs typeface="+mj-cs"/>
              </a:rPr>
              <a:t>.</a:t>
            </a:r>
          </a:p>
          <a:p>
            <a:pPr marL="800100" lvl="1" indent="-342900">
              <a:buFont typeface="Arial" panose="020B0604020202020204" pitchFamily="34" charset="0"/>
              <a:buChar char="•"/>
            </a:pPr>
            <a:r>
              <a:rPr lang="en-CA" dirty="0"/>
              <a:t>S</a:t>
            </a:r>
            <a:r>
              <a:rPr lang="en-CA" dirty="0" smtClean="0"/>
              <a:t>teps </a:t>
            </a:r>
            <a:r>
              <a:rPr lang="en-CA" dirty="0"/>
              <a:t>your organization is taking to keep everyone safe</a:t>
            </a:r>
          </a:p>
          <a:p>
            <a:pPr marL="800100" lvl="1" indent="-342900">
              <a:buFont typeface="Arial" panose="020B0604020202020204" pitchFamily="34" charset="0"/>
              <a:buChar char="•"/>
            </a:pPr>
            <a:r>
              <a:rPr lang="en-CA" dirty="0"/>
              <a:t>S</a:t>
            </a:r>
            <a:r>
              <a:rPr lang="en-CA" dirty="0" smtClean="0"/>
              <a:t>teps </a:t>
            </a:r>
            <a:r>
              <a:rPr lang="en-CA" dirty="0"/>
              <a:t>your organization takes when an outbreak is </a:t>
            </a:r>
            <a:r>
              <a:rPr lang="en-CA" dirty="0" smtClean="0"/>
              <a:t>declared</a:t>
            </a:r>
            <a:endParaRPr lang="en-CA" sz="2400" b="1" dirty="0">
              <a:solidFill>
                <a:srgbClr val="005399"/>
              </a:solidFill>
            </a:endParaRPr>
          </a:p>
          <a:p>
            <a:endParaRPr lang="en-CA" sz="2400" b="1" dirty="0">
              <a:solidFill>
                <a:srgbClr val="005399"/>
              </a:solidFill>
              <a:latin typeface="+mj-lt"/>
              <a:ea typeface="+mj-ea"/>
              <a:cs typeface="+mj-cs"/>
            </a:endParaRPr>
          </a:p>
          <a:p>
            <a:endParaRPr lang="en-CA" sz="3200" b="1" dirty="0" smtClean="0">
              <a:solidFill>
                <a:schemeClr val="bg2"/>
              </a:solidFill>
            </a:endParaRPr>
          </a:p>
          <a:p>
            <a:endParaRPr lang="en-CA" b="1" dirty="0">
              <a:solidFill>
                <a:schemeClr val="bg2"/>
              </a:solidFill>
            </a:endParaRPr>
          </a:p>
          <a:p>
            <a:endParaRPr lang="en-CA" b="1" dirty="0" smtClean="0">
              <a:solidFill>
                <a:schemeClr val="bg2"/>
              </a:solidFill>
            </a:endParaRPr>
          </a:p>
          <a:p>
            <a:endParaRPr lang="en-CA" b="1" dirty="0">
              <a:solidFill>
                <a:schemeClr val="bg2"/>
              </a:solidFill>
            </a:endParaRPr>
          </a:p>
          <a:p>
            <a:endParaRPr lang="en-CA" b="1" dirty="0" smtClean="0">
              <a:solidFill>
                <a:schemeClr val="bg2"/>
              </a:solidFill>
            </a:endParaRPr>
          </a:p>
          <a:p>
            <a:endParaRPr lang="en-CA" b="1" dirty="0" smtClean="0">
              <a:solidFill>
                <a:schemeClr val="bg2"/>
              </a:solidFill>
            </a:endParaRPr>
          </a:p>
          <a:p>
            <a:pPr marL="285750" indent="-285750">
              <a:buFont typeface="Arial" panose="020B0604020202020204" pitchFamily="34" charset="0"/>
              <a:buChar char="•"/>
            </a:pPr>
            <a:endParaRPr lang="en-CA" dirty="0"/>
          </a:p>
          <a:p>
            <a:endParaRPr lang="en-CA" dirty="0" smtClean="0"/>
          </a:p>
        </p:txBody>
      </p:sp>
    </p:spTree>
    <p:extLst>
      <p:ext uri="{BB962C8B-B14F-4D97-AF65-F5344CB8AC3E}">
        <p14:creationId xmlns:p14="http://schemas.microsoft.com/office/powerpoint/2010/main" val="62407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siness diamond grid presentation (widescreen).potx" id="{B2221865-AD13-4DF0-B68E-BF08E8CC5659}" vid="{BAA0C488-98B6-4F47-8E1C-5C7CD9605F73}"/>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2602c1c-55ab-498a-b8a5-0caa852e9217"/>
    <Order0 xmlns="d5d65fc5-5640-48aa-9bd6-f097c232b14b">0</Order0>
    <Category xmlns="d5d65fc5-5640-48aa-9bd6-f097c232b14b" xsi:nil="true"/>
    <Year xmlns="d5d65fc5-5640-48aa-9bd6-f097c232b14b">2020</Year>
    <Sub_x0020_Section xmlns="d5d65fc5-5640-48aa-9bd6-f097c232b14b" xsi:nil="true"/>
    <f9063d3aad514a479372f397cc6c4d32 xmlns="92602c1c-55ab-498a-b8a5-0caa852e9217">
      <Terms xmlns="http://schemas.microsoft.com/office/infopath/2007/PartnerControls"/>
    </f9063d3aad514a479372f397cc6c4d32>
    <Publish_x0020_Date xmlns="92602c1c-55ab-498a-b8a5-0caa852e9217">2020-05-27T04:00:00+00:00</Publish_x0020_Date>
    <Access_x0020_Only_x0020_For xmlns="92602c1c-55ab-498a-b8a5-0caa852e9217">
      <UserInfo>
        <DisplayName/>
        <AccountId xsi:nil="true"/>
        <AccountType/>
      </UserInfo>
    </Access_x0020_Only_x0020_For>
    <Sub_x0020_Category xmlns="d5d65fc5-5640-48aa-9bd6-f097c232b14b" xsi:nil="true"/>
  </documentManagement>
</p:properties>
</file>

<file path=customXml/item2.xml><?xml version="1.0" encoding="utf-8"?>
<ct:contentTypeSchema xmlns:ct="http://schemas.microsoft.com/office/2006/metadata/contentType" xmlns:ma="http://schemas.microsoft.com/office/2006/metadata/properties/metaAttributes" ct:_="" ma:_="" ma:contentTypeName="Information Document" ma:contentTypeID="0x0101001DF1D626BCB18941BE7337C2604A6E82020040C42AD243D7B34999F218B1FB51531E" ma:contentTypeVersion="12" ma:contentTypeDescription="" ma:contentTypeScope="" ma:versionID="9c48fef736d287512fccefff925de9a0">
  <xsd:schema xmlns:xsd="http://www.w3.org/2001/XMLSchema" xmlns:xs="http://www.w3.org/2001/XMLSchema" xmlns:p="http://schemas.microsoft.com/office/2006/metadata/properties" xmlns:ns2="92602c1c-55ab-498a-b8a5-0caa852e9217" xmlns:ns3="d5d65fc5-5640-48aa-9bd6-f097c232b14b" targetNamespace="http://schemas.microsoft.com/office/2006/metadata/properties" ma:root="true" ma:fieldsID="e8be3081c0f1d54ca4d5183f2d63549e" ns2:_="" ns3:_="">
    <xsd:import namespace="92602c1c-55ab-498a-b8a5-0caa852e9217"/>
    <xsd:import namespace="d5d65fc5-5640-48aa-9bd6-f097c232b14b"/>
    <xsd:element name="properties">
      <xsd:complexType>
        <xsd:sequence>
          <xsd:element name="documentManagement">
            <xsd:complexType>
              <xsd:all>
                <xsd:element ref="ns2:Access_x0020_Only_x0020_For" minOccurs="0"/>
                <xsd:element ref="ns2:Publish_x0020_Date"/>
                <xsd:element ref="ns3:Sub_x0020_Section" minOccurs="0"/>
                <xsd:element ref="ns3:Order0" minOccurs="0"/>
                <xsd:element ref="ns3:Category" minOccurs="0"/>
                <xsd:element ref="ns3:Sub_x0020_Category" minOccurs="0"/>
                <xsd:element ref="ns3:Year" minOccurs="0"/>
                <xsd:element ref="ns2:f9063d3aad514a479372f397cc6c4d32" minOccurs="0"/>
                <xsd:element ref="ns2:TaxCatchAll" minOccurs="0"/>
                <xsd:element ref="ns2: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602c1c-55ab-498a-b8a5-0caa852e9217" elementFormDefault="qualified">
    <xsd:import namespace="http://schemas.microsoft.com/office/2006/documentManagement/types"/>
    <xsd:import namespace="http://schemas.microsoft.com/office/infopath/2007/PartnerControls"/>
    <xsd:element name="Access_x0020_Only_x0020_For" ma:index="2" nillable="true" ma:displayName="Access Only For" ma:list="UserInfo" ma:SearchPeopleOnly="false" ma:SharePointGroup="0" ma:internalName="Access_x0020_Only_x0020_For"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ublish_x0020_Date" ma:index="3" ma:displayName="Publish Date" ma:default="[today]" ma:format="DateOnly" ma:internalName="Publish_x0020_Date" ma:readOnly="false">
      <xsd:simpleType>
        <xsd:restriction base="dms:DateTime"/>
      </xsd:simpleType>
    </xsd:element>
    <xsd:element name="f9063d3aad514a479372f397cc6c4d32" ma:index="12" nillable="true" ma:taxonomy="true" ma:internalName="f9063d3aad514a479372f397cc6c4d32" ma:taxonomyFieldName="Section" ma:displayName="Section" ma:indexed="true" ma:default="" ma:fieldId="{f9063d3a-ad51-4a47-9372-f397cc6c4d32}" ma:sspId="de71f9fb-d6aa-4ee2-a8d0-54c753b613e8" ma:termSetId="ab5d9907-8914-42cf-82fb-e32bf777e905" ma:anchorId="00000000-0000-0000-0000-000000000000" ma:open="false" ma:isKeyword="false">
      <xsd:complexType>
        <xsd:sequence>
          <xsd:element ref="pc:Terms" minOccurs="0" maxOccurs="1"/>
        </xsd:sequence>
      </xsd:complexType>
    </xsd:element>
    <xsd:element name="TaxCatchAll" ma:index="13" nillable="true" ma:displayName="Taxonomy Catch All Column" ma:hidden="true" ma:list="{2ed47aef-74b5-4575-a37b-d22ca7558b49}" ma:internalName="TaxCatchAll" ma:showField="CatchAllData" ma:web="92602c1c-55ab-498a-b8a5-0caa852e9217">
      <xsd:complexType>
        <xsd:complexContent>
          <xsd:extension base="dms:MultiChoiceLookup">
            <xsd:sequence>
              <xsd:element name="Value" type="dms:Lookup" maxOccurs="unbounded" minOccurs="0" nillable="true"/>
            </xsd:sequence>
          </xsd:extension>
        </xsd:complexContent>
      </xsd:complexType>
    </xsd:element>
    <xsd:element name="TaxCatchAllLabel" ma:index="14" nillable="true" ma:displayName="Taxonomy Catch All Column1" ma:hidden="true" ma:list="{2ed47aef-74b5-4575-a37b-d22ca7558b49}" ma:internalName="TaxCatchAllLabel" ma:readOnly="true" ma:showField="CatchAllDataLabel" ma:web="92602c1c-55ab-498a-b8a5-0caa852e921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5d65fc5-5640-48aa-9bd6-f097c232b14b" elementFormDefault="qualified">
    <xsd:import namespace="http://schemas.microsoft.com/office/2006/documentManagement/types"/>
    <xsd:import namespace="http://schemas.microsoft.com/office/infopath/2007/PartnerControls"/>
    <xsd:element name="Sub_x0020_Section" ma:index="5" nillable="true" ma:displayName="Sub Section" ma:internalName="Sub_x0020_Section">
      <xsd:simpleType>
        <xsd:restriction base="dms:Text">
          <xsd:maxLength value="255"/>
        </xsd:restriction>
      </xsd:simpleType>
    </xsd:element>
    <xsd:element name="Order0" ma:index="6" nillable="true" ma:displayName="Order" ma:default="0" ma:internalName="Order0">
      <xsd:simpleType>
        <xsd:restriction base="dms:Number"/>
      </xsd:simpleType>
    </xsd:element>
    <xsd:element name="Category" ma:index="7" nillable="true" ma:displayName="Category" ma:internalName="Category">
      <xsd:simpleType>
        <xsd:restriction base="dms:Text">
          <xsd:maxLength value="255"/>
        </xsd:restriction>
      </xsd:simpleType>
    </xsd:element>
    <xsd:element name="Sub_x0020_Category" ma:index="8" nillable="true" ma:displayName="Sub Category" ma:internalName="Sub_x0020_Category">
      <xsd:simpleType>
        <xsd:restriction base="dms:Text">
          <xsd:maxLength value="255"/>
        </xsd:restriction>
      </xsd:simpleType>
    </xsd:element>
    <xsd:element name="Year" ma:index="9" nillable="true" ma:displayName="Year" ma:default="2025" ma:format="Dropdown" ma:internalName="Year">
      <xsd:simpleType>
        <xsd:restriction base="dms:Choice">
          <xsd:enumeration value="2025"/>
          <xsd:enumeration value="2024"/>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5A2EAF-A9DD-4DDD-A05A-C603BFC74DD4}"/>
</file>

<file path=customXml/itemProps2.xml><?xml version="1.0" encoding="utf-8"?>
<ds:datastoreItem xmlns:ds="http://schemas.openxmlformats.org/officeDocument/2006/customXml" ds:itemID="{6A22A027-6E18-4C06-ADC9-18C8F362FA53}"/>
</file>

<file path=customXml/itemProps3.xml><?xml version="1.0" encoding="utf-8"?>
<ds:datastoreItem xmlns:ds="http://schemas.openxmlformats.org/officeDocument/2006/customXml" ds:itemID="{9979D64C-2CFE-42B9-9433-763B67CE4DD0}"/>
</file>

<file path=docProps/app.xml><?xml version="1.0" encoding="utf-8"?>
<Properties xmlns="http://schemas.openxmlformats.org/officeDocument/2006/extended-properties" xmlns:vt="http://schemas.openxmlformats.org/officeDocument/2006/docPropsVTypes">
  <Template>Business diamond grid presentation (widescreen)</Template>
  <TotalTime>179</TotalTime>
  <Words>3301</Words>
  <Application>Microsoft Office PowerPoint</Application>
  <PresentationFormat>Widescreen</PresentationFormat>
  <Paragraphs>551</Paragraphs>
  <Slides>34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Courier New</vt:lpstr>
      <vt:lpstr>Symbol</vt:lpstr>
      <vt:lpstr>Times New Roman</vt:lpstr>
      <vt:lpstr>Diamond Grid 16x9</vt:lpstr>
      <vt:lpstr>COVID-19 Outbreak: Communications Toolkit For Congregate Living Environments</vt:lpstr>
      <vt:lpstr>Outline</vt:lpstr>
      <vt:lpstr>Process and Notifications</vt:lpstr>
      <vt:lpstr>Communications Cascade: Outbreak Declared   *Suggested order of stakeholder engagement</vt:lpstr>
      <vt:lpstr>Communications Cascade: Outbreak Declared Over *Suggested order of stakeholder engagement</vt:lpstr>
      <vt:lpstr>Communications Cascade:  Patient/Resident Death(s) Due to Outbreak *Suggested order of stakeholder engagement</vt:lpstr>
      <vt:lpstr>Communications Cascade:  Patient/Resident Death(s) Due to Outbreak *Suggested order of stakeholder engagement</vt:lpstr>
      <vt:lpstr>Web Updates</vt:lpstr>
      <vt:lpstr>Web Updates: Outbreaks</vt:lpstr>
      <vt:lpstr>Web Updates: Outbreaks</vt:lpstr>
      <vt:lpstr>Media Relations</vt:lpstr>
      <vt:lpstr>Media Relations Best Practices</vt:lpstr>
      <vt:lpstr>PHIPA Guidelines</vt:lpstr>
      <vt:lpstr>PHIPA Guidelines</vt:lpstr>
      <vt:lpstr>PHIPA Guidelines</vt:lpstr>
      <vt:lpstr>Key Messages</vt:lpstr>
      <vt:lpstr>Key messages for Staff: Outbreak </vt:lpstr>
      <vt:lpstr>Key messages for Families Calling: Outbreak </vt:lpstr>
      <vt:lpstr>Key messages for Media: Outbreak </vt:lpstr>
      <vt:lpstr>Key messages for Leadership to Speak with Staff: COVID-19-related (first) Resident Death </vt:lpstr>
      <vt:lpstr>Key messages for Media: COVID-19-related (first) Patient/Resident Death </vt:lpstr>
      <vt:lpstr>Key messages for Staff: Outbreak-related Staff Death </vt:lpstr>
      <vt:lpstr>Key messages for Media: Outbreak-related Staff Death</vt:lpstr>
      <vt:lpstr>Examples and Additional Resources</vt:lpstr>
      <vt:lpstr>Example: Outbreak Notification to Patient/Resident and Family</vt:lpstr>
      <vt:lpstr>Example: Outbreak Declared Over - Notification to Patient/Resident and Family</vt:lpstr>
      <vt:lpstr>Example: Trillium Health Partners’ Website Update </vt:lpstr>
      <vt:lpstr>Example: Outbreak Memo  </vt:lpstr>
      <vt:lpstr>  Example: Key Messages for Families Regarding Staff Testing Positive for COVID-19 at a Congregate Living Environment</vt:lpstr>
      <vt:lpstr>Example: Royal Victoria Regional Health Centre’s News Release Regarding Staff Testing Positive for COVID-19 </vt:lpstr>
      <vt:lpstr>Example: Trillium Health Partners’ Statement for Website and Social Media regarding first COVID-related patient death</vt:lpstr>
      <vt:lpstr>Example: William Osler Health System’s Media Statement Regarding COVID-related Staff Death</vt:lpstr>
      <vt:lpstr>Example: Trillium Health Partners’ Media Response Regarding Outbreak</vt:lpstr>
      <vt:lpstr>General Social Media Tips for Staff</vt:lpstr>
    </vt:vector>
  </TitlesOfParts>
  <Company>Trillium Health Partners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Outbreak: Communications Toolkit</dc:title>
  <dc:creator>Haidery, Alineh</dc:creator>
  <cp:lastModifiedBy>Buchanan, Maureen</cp:lastModifiedBy>
  <cp:revision>36</cp:revision>
  <dcterms:created xsi:type="dcterms:W3CDTF">2020-04-30T22:31:19Z</dcterms:created>
  <dcterms:modified xsi:type="dcterms:W3CDTF">2020-05-12T22:21:31Z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0x0101001DF1D626BCB18941BE7337C2604A6E82020040C42AD243D7B34999F218B1FB51531E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y fmtid="{D5CDD505-2E9C-101B-9397-08002B2CF9AE}" pid="8" name="Section">
    <vt:lpwstr/>
  </property>
</Properties>
</file>